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Tomorrow" pitchFamily="2" charset="0"/>
      <p:regular r:id="rId21"/>
    </p:embeddedFont>
    <p:embeddedFont>
      <p:font typeface="Tomorrow Bold" pitchFamily="2" charset="0"/>
      <p:regular r:id="rId22"/>
      <p:bold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643" autoAdjust="0"/>
  </p:normalViewPr>
  <p:slideViewPr>
    <p:cSldViewPr>
      <p:cViewPr varScale="1">
        <p:scale>
          <a:sx n="76" d="100"/>
          <a:sy n="76" d="100"/>
        </p:scale>
        <p:origin x="544"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mza, Muhammad Ameer (Student)" userId="6a9eb699-9aa2-4ade-9245-74903839ae87" providerId="ADAL" clId="{3ED6C6C5-7BD7-43FE-8E30-464F2B3617F9}"/>
    <pc:docChg chg="undo custSel modSld sldOrd">
      <pc:chgData name="Hamza, Muhammad Ameer (Student)" userId="6a9eb699-9aa2-4ade-9245-74903839ae87" providerId="ADAL" clId="{3ED6C6C5-7BD7-43FE-8E30-464F2B3617F9}" dt="2025-03-24T11:33:41.985" v="28"/>
      <pc:docMkLst>
        <pc:docMk/>
      </pc:docMkLst>
      <pc:sldChg chg="modNotesTx">
        <pc:chgData name="Hamza, Muhammad Ameer (Student)" userId="6a9eb699-9aa2-4ade-9245-74903839ae87" providerId="ADAL" clId="{3ED6C6C5-7BD7-43FE-8E30-464F2B3617F9}" dt="2025-03-24T11:26:30.811" v="13"/>
        <pc:sldMkLst>
          <pc:docMk/>
          <pc:sldMk cId="0" sldId="256"/>
        </pc:sldMkLst>
      </pc:sldChg>
      <pc:sldChg chg="modNotesTx">
        <pc:chgData name="Hamza, Muhammad Ameer (Student)" userId="6a9eb699-9aa2-4ade-9245-74903839ae87" providerId="ADAL" clId="{3ED6C6C5-7BD7-43FE-8E30-464F2B3617F9}" dt="2025-03-24T11:27:56.307" v="14"/>
        <pc:sldMkLst>
          <pc:docMk/>
          <pc:sldMk cId="0" sldId="257"/>
        </pc:sldMkLst>
      </pc:sldChg>
      <pc:sldChg chg="modNotesTx">
        <pc:chgData name="Hamza, Muhammad Ameer (Student)" userId="6a9eb699-9aa2-4ade-9245-74903839ae87" providerId="ADAL" clId="{3ED6C6C5-7BD7-43FE-8E30-464F2B3617F9}" dt="2025-03-24T11:28:09.040" v="15"/>
        <pc:sldMkLst>
          <pc:docMk/>
          <pc:sldMk cId="0" sldId="258"/>
        </pc:sldMkLst>
      </pc:sldChg>
      <pc:sldChg chg="modNotesTx">
        <pc:chgData name="Hamza, Muhammad Ameer (Student)" userId="6a9eb699-9aa2-4ade-9245-74903839ae87" providerId="ADAL" clId="{3ED6C6C5-7BD7-43FE-8E30-464F2B3617F9}" dt="2025-03-24T11:28:36.396" v="17"/>
        <pc:sldMkLst>
          <pc:docMk/>
          <pc:sldMk cId="0" sldId="259"/>
        </pc:sldMkLst>
      </pc:sldChg>
      <pc:sldChg chg="modNotesTx">
        <pc:chgData name="Hamza, Muhammad Ameer (Student)" userId="6a9eb699-9aa2-4ade-9245-74903839ae87" providerId="ADAL" clId="{3ED6C6C5-7BD7-43FE-8E30-464F2B3617F9}" dt="2025-03-24T11:28:55.004" v="18"/>
        <pc:sldMkLst>
          <pc:docMk/>
          <pc:sldMk cId="0" sldId="260"/>
        </pc:sldMkLst>
      </pc:sldChg>
      <pc:sldChg chg="ord modNotes modNotesTx">
        <pc:chgData name="Hamza, Muhammad Ameer (Student)" userId="6a9eb699-9aa2-4ade-9245-74903839ae87" providerId="ADAL" clId="{3ED6C6C5-7BD7-43FE-8E30-464F2B3617F9}" dt="2025-03-24T11:29:32.746" v="19"/>
        <pc:sldMkLst>
          <pc:docMk/>
          <pc:sldMk cId="0" sldId="261"/>
        </pc:sldMkLst>
      </pc:sldChg>
      <pc:sldChg chg="modNotesTx">
        <pc:chgData name="Hamza, Muhammad Ameer (Student)" userId="6a9eb699-9aa2-4ade-9245-74903839ae87" providerId="ADAL" clId="{3ED6C6C5-7BD7-43FE-8E30-464F2B3617F9}" dt="2025-03-24T11:29:55.197" v="20"/>
        <pc:sldMkLst>
          <pc:docMk/>
          <pc:sldMk cId="0" sldId="262"/>
        </pc:sldMkLst>
      </pc:sldChg>
      <pc:sldChg chg="modNotesTx">
        <pc:chgData name="Hamza, Muhammad Ameer (Student)" userId="6a9eb699-9aa2-4ade-9245-74903839ae87" providerId="ADAL" clId="{3ED6C6C5-7BD7-43FE-8E30-464F2B3617F9}" dt="2025-03-24T11:32:26.807" v="22"/>
        <pc:sldMkLst>
          <pc:docMk/>
          <pc:sldMk cId="0" sldId="263"/>
        </pc:sldMkLst>
      </pc:sldChg>
      <pc:sldChg chg="modNotesTx">
        <pc:chgData name="Hamza, Muhammad Ameer (Student)" userId="6a9eb699-9aa2-4ade-9245-74903839ae87" providerId="ADAL" clId="{3ED6C6C5-7BD7-43FE-8E30-464F2B3617F9}" dt="2025-03-24T11:32:38.556" v="23"/>
        <pc:sldMkLst>
          <pc:docMk/>
          <pc:sldMk cId="0" sldId="264"/>
        </pc:sldMkLst>
      </pc:sldChg>
      <pc:sldChg chg="modNotesTx">
        <pc:chgData name="Hamza, Muhammad Ameer (Student)" userId="6a9eb699-9aa2-4ade-9245-74903839ae87" providerId="ADAL" clId="{3ED6C6C5-7BD7-43FE-8E30-464F2B3617F9}" dt="2025-03-24T11:32:53.230" v="24"/>
        <pc:sldMkLst>
          <pc:docMk/>
          <pc:sldMk cId="0" sldId="265"/>
        </pc:sldMkLst>
      </pc:sldChg>
      <pc:sldChg chg="modNotesTx">
        <pc:chgData name="Hamza, Muhammad Ameer (Student)" userId="6a9eb699-9aa2-4ade-9245-74903839ae87" providerId="ADAL" clId="{3ED6C6C5-7BD7-43FE-8E30-464F2B3617F9}" dt="2025-03-24T11:33:06.218" v="26"/>
        <pc:sldMkLst>
          <pc:docMk/>
          <pc:sldMk cId="0" sldId="267"/>
        </pc:sldMkLst>
      </pc:sldChg>
      <pc:sldChg chg="modNotesTx">
        <pc:chgData name="Hamza, Muhammad Ameer (Student)" userId="6a9eb699-9aa2-4ade-9245-74903839ae87" providerId="ADAL" clId="{3ED6C6C5-7BD7-43FE-8E30-464F2B3617F9}" dt="2025-03-24T11:33:17.233" v="27"/>
        <pc:sldMkLst>
          <pc:docMk/>
          <pc:sldMk cId="0" sldId="269"/>
        </pc:sldMkLst>
      </pc:sldChg>
      <pc:sldChg chg="modNotesTx">
        <pc:chgData name="Hamza, Muhammad Ameer (Student)" userId="6a9eb699-9aa2-4ade-9245-74903839ae87" providerId="ADAL" clId="{3ED6C6C5-7BD7-43FE-8E30-464F2B3617F9}" dt="2025-03-24T11:33:41.985" v="28"/>
        <pc:sldMkLst>
          <pc:docMk/>
          <pc:sldMk cId="0" sldId="271"/>
        </pc:sldMkLst>
      </pc:sldChg>
    </pc:docChg>
  </pc:docChgLst>
  <pc:docChgLst>
    <pc:chgData name="Hamza, Muhammad Ameer (Student)" userId="6a9eb699-9aa2-4ade-9245-74903839ae87" providerId="ADAL" clId="{E58F0A15-4F77-4E4D-98B9-CF894E2FD21A}"/>
    <pc:docChg chg="modSld">
      <pc:chgData name="Hamza, Muhammad Ameer (Student)" userId="6a9eb699-9aa2-4ade-9245-74903839ae87" providerId="ADAL" clId="{E58F0A15-4F77-4E4D-98B9-CF894E2FD21A}" dt="2025-07-15T00:23:30.832" v="3" actId="20577"/>
      <pc:docMkLst>
        <pc:docMk/>
      </pc:docMkLst>
      <pc:sldChg chg="modSp mod">
        <pc:chgData name="Hamza, Muhammad Ameer (Student)" userId="6a9eb699-9aa2-4ade-9245-74903839ae87" providerId="ADAL" clId="{E58F0A15-4F77-4E4D-98B9-CF894E2FD21A}" dt="2025-07-15T00:23:30.832" v="3" actId="20577"/>
        <pc:sldMkLst>
          <pc:docMk/>
          <pc:sldMk cId="0" sldId="256"/>
        </pc:sldMkLst>
        <pc:spChg chg="mod">
          <ac:chgData name="Hamza, Muhammad Ameer (Student)" userId="6a9eb699-9aa2-4ade-9245-74903839ae87" providerId="ADAL" clId="{E58F0A15-4F77-4E4D-98B9-CF894E2FD21A}" dt="2025-07-15T00:23:30.832" v="3" actId="20577"/>
          <ac:spMkLst>
            <pc:docMk/>
            <pc:sldMk cId="0" sldId="256"/>
            <ac:spMk id="15" creationId="{00000000-0000-0000-0000-000000000000}"/>
          </ac:spMkLst>
        </pc:spChg>
      </pc:sldChg>
    </pc:docChg>
  </pc:docChgLst>
</pc:chgInfo>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15.07.2025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Hi everyone, my name is Muhammad Ameer Hamza, and today I’ll be presenting my project proposal titled “AI-Powered Resume Screening for Job Recruitment.”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My project uses the Design Science Research framework, which follows six steps: Problem identification, literature review, design and development, demonstration, evaluation, and communication. This method helps create practical solutions while staying research-focused. I’ll use data from Kaggle and LinkedIn, apply machine learning models, and evaluate results using accuracy and fairness metrics.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I expect this system to provide faster and more accurate hiring decisions. It should help reduce bias and allow HR teams to trust the AI’s output. However, balancing performance and fairness will be a challenge. I’ll use tools like SHAP and fairness-aware ML to improve transparency.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Through this project, I’ve learned a lot about NLP, machine learning, and ethics in AI. I also improved my research and project planning skills. In the next 2 years, I plan to finish my degree, apply for a Master’s in Data Science, and gain industry experience through internships. I want to focus on responsible AI, especially in recruitment.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In conclusion, this project aims to solve a real HR problem using AI. It’s designed to be fair, efficient, and transparent. In the future, I want to expand it to include soft skill detection, support multiple languages, and integrate it fully into enterprise HR systems.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Traditional resume screening is slow, inconsistent, and often biased. HR teams spend hours going through applications, and even then, good candidates can get overlooked. With growing job applications and limited time, companies need smarter, faster, and fairer ways to shortlist candidates. That’s where AI comes in — to help make recruitment more efficient and unbiased.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aim of my project is to build an AI-based system that can automatically screen and rank resumes.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I’ll extract skills and experience from resumes using NLP, and match them to job descriptions using machine learning. I also plan to include fairness checks, compare results with human screening, and make sure the system is legally compliant, user-friendly, and easy to integrate into existing HR software.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There’s a growing demand for AI in HRTech because companies want faster, more accurate hiring processes. The benefits of this system include saving time, improving fairness, and making data-based decisions. However, there are risks — such as bias in the training data, or people not trusting AI decisions. Also, if the system doesn’t follow GDPR or EEOC rules, it could be a legal issue. That’s why legal compliance and transparency are built into the project from the start.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Here’s the Work Breakdown Structure. The project is divided into 8 main parts — from planning and literature review to data collection, model development, testing, and final reporting. This helps keep the project organized and on schedule.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Gantt chart shows the full 12-week timeline. I start in January with planning and research, then build and test the system through February and March, with the final report due before the April 4 deadline.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I reviewed papers on bias audits, deep learning, and NLP models. For example, Li et al. (2023) studied how AI can be biased against nationality. Priyanka and Parveen (2024) created a model that extracts and ranks resume skills. BERT by Devlin et al. is a powerful NLP model that understands resume context. Moore et al. (2023) highlighted how human screening can also be biased, showing the need for AI support.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Many systems today use simple keyword filters, which can ignore important context. Also, many don’t focus on fairness or explainability. My system will fix this by using advanced NLP and adding fairness checks. A key research question I explore is: “How effective is AI in reducing bias and improving hiring accuracy compared to humans?”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7/15/25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sp>
        <p:nvSpPr>
          <p:cNvPr id="6" name="Freeform 6" descr="preencoded.png"/>
          <p:cNvSpPr/>
          <p:nvPr/>
        </p:nvSpPr>
        <p:spPr>
          <a:xfrm>
            <a:off x="10685759" y="38992"/>
            <a:ext cx="7602241" cy="10287000"/>
          </a:xfrm>
          <a:custGeom>
            <a:avLst/>
            <a:gdLst/>
            <a:ahLst/>
            <a:cxnLst/>
            <a:rect l="l" t="t" r="r" b="b"/>
            <a:pathLst>
              <a:path w="7602241" h="10287000">
                <a:moveTo>
                  <a:pt x="0" y="0"/>
                </a:moveTo>
                <a:lnTo>
                  <a:pt x="7602241" y="0"/>
                </a:lnTo>
                <a:lnTo>
                  <a:pt x="7602241" y="10287000"/>
                </a:lnTo>
                <a:lnTo>
                  <a:pt x="0" y="10287000"/>
                </a:lnTo>
                <a:lnTo>
                  <a:pt x="0" y="0"/>
                </a:lnTo>
                <a:close/>
              </a:path>
            </a:pathLst>
          </a:custGeom>
          <a:blipFill>
            <a:blip r:embed="rId3"/>
            <a:stretch>
              <a:fillRect t="-5426" b="-5426"/>
            </a:stretch>
          </a:blipFill>
        </p:spPr>
        <p:txBody>
          <a:bodyPr/>
          <a:lstStyle/>
          <a:p>
            <a:endParaRPr lang="en-PK"/>
          </a:p>
        </p:txBody>
      </p:sp>
      <p:grpSp>
        <p:nvGrpSpPr>
          <p:cNvPr id="7" name="Group 7"/>
          <p:cNvGrpSpPr/>
          <p:nvPr/>
        </p:nvGrpSpPr>
        <p:grpSpPr>
          <a:xfrm>
            <a:off x="992238" y="3410545"/>
            <a:ext cx="9445526" cy="2080958"/>
            <a:chOff x="0" y="0"/>
            <a:chExt cx="12594035" cy="2774611"/>
          </a:xfrm>
        </p:grpSpPr>
        <p:sp>
          <p:nvSpPr>
            <p:cNvPr id="8" name="Freeform 8"/>
            <p:cNvSpPr/>
            <p:nvPr/>
          </p:nvSpPr>
          <p:spPr>
            <a:xfrm>
              <a:off x="0" y="0"/>
              <a:ext cx="12594035" cy="2774611"/>
            </a:xfrm>
            <a:custGeom>
              <a:avLst/>
              <a:gdLst/>
              <a:ahLst/>
              <a:cxnLst/>
              <a:rect l="l" t="t" r="r" b="b"/>
              <a:pathLst>
                <a:path w="12594035" h="2774611">
                  <a:moveTo>
                    <a:pt x="0" y="0"/>
                  </a:moveTo>
                  <a:lnTo>
                    <a:pt x="12594035" y="0"/>
                  </a:lnTo>
                  <a:lnTo>
                    <a:pt x="12594035" y="2774611"/>
                  </a:lnTo>
                  <a:lnTo>
                    <a:pt x="0" y="2774611"/>
                  </a:lnTo>
                  <a:close/>
                </a:path>
              </a:pathLst>
            </a:custGeom>
            <a:solidFill>
              <a:srgbClr val="000000">
                <a:alpha val="0"/>
              </a:srgbClr>
            </a:solidFill>
          </p:spPr>
          <p:txBody>
            <a:bodyPr/>
            <a:lstStyle/>
            <a:p>
              <a:endParaRPr lang="en-PK"/>
            </a:p>
          </p:txBody>
        </p:sp>
        <p:sp>
          <p:nvSpPr>
            <p:cNvPr id="9" name="TextBox 9"/>
            <p:cNvSpPr txBox="1"/>
            <p:nvPr/>
          </p:nvSpPr>
          <p:spPr>
            <a:xfrm>
              <a:off x="0" y="-28575"/>
              <a:ext cx="12594035" cy="28031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AI-Powered Resume Screening</a:t>
              </a:r>
            </a:p>
          </p:txBody>
        </p:sp>
      </p:grpSp>
      <p:grpSp>
        <p:nvGrpSpPr>
          <p:cNvPr id="10" name="Group 10"/>
          <p:cNvGrpSpPr/>
          <p:nvPr/>
        </p:nvGrpSpPr>
        <p:grpSpPr>
          <a:xfrm>
            <a:off x="992238" y="5607695"/>
            <a:ext cx="9445526" cy="560816"/>
            <a:chOff x="0" y="0"/>
            <a:chExt cx="12594035" cy="747754"/>
          </a:xfrm>
        </p:grpSpPr>
        <p:sp>
          <p:nvSpPr>
            <p:cNvPr id="11" name="Freeform 11"/>
            <p:cNvSpPr/>
            <p:nvPr/>
          </p:nvSpPr>
          <p:spPr>
            <a:xfrm>
              <a:off x="0" y="0"/>
              <a:ext cx="12594035" cy="747754"/>
            </a:xfrm>
            <a:custGeom>
              <a:avLst/>
              <a:gdLst/>
              <a:ahLst/>
              <a:cxnLst/>
              <a:rect l="l" t="t" r="r" b="b"/>
              <a:pathLst>
                <a:path w="12594035" h="747754">
                  <a:moveTo>
                    <a:pt x="0" y="0"/>
                  </a:moveTo>
                  <a:lnTo>
                    <a:pt x="12594035" y="0"/>
                  </a:lnTo>
                  <a:lnTo>
                    <a:pt x="12594035" y="747754"/>
                  </a:lnTo>
                  <a:lnTo>
                    <a:pt x="0" y="747754"/>
                  </a:lnTo>
                  <a:close/>
                </a:path>
              </a:pathLst>
            </a:custGeom>
            <a:solidFill>
              <a:srgbClr val="000000">
                <a:alpha val="0"/>
              </a:srgbClr>
            </a:solidFill>
          </p:spPr>
          <p:txBody>
            <a:bodyPr/>
            <a:lstStyle/>
            <a:p>
              <a:endParaRPr lang="en-PK"/>
            </a:p>
          </p:txBody>
        </p:sp>
        <p:sp>
          <p:nvSpPr>
            <p:cNvPr id="12" name="TextBox 12"/>
            <p:cNvSpPr txBox="1"/>
            <p:nvPr/>
          </p:nvSpPr>
          <p:spPr>
            <a:xfrm>
              <a:off x="0" y="-114300"/>
              <a:ext cx="12594035" cy="862054"/>
            </a:xfrm>
            <a:prstGeom prst="rect">
              <a:avLst/>
            </a:prstGeom>
          </p:spPr>
          <p:txBody>
            <a:bodyPr lIns="0" tIns="0" rIns="0" bIns="0" rtlCol="0" anchor="t"/>
            <a:lstStyle/>
            <a:p>
              <a:pPr algn="l">
                <a:lnSpc>
                  <a:spcPts val="4213"/>
                </a:lnSpc>
              </a:pPr>
              <a:r>
                <a:rPr lang="en-US" sz="2587">
                  <a:solidFill>
                    <a:srgbClr val="61615C"/>
                  </a:solidFill>
                  <a:latin typeface="Tomorrow"/>
                  <a:ea typeface="Tomorrow"/>
                  <a:cs typeface="Tomorrow"/>
                  <a:sym typeface="Tomorrow"/>
                </a:rPr>
                <a:t>Fair, efficient, and transparent recruitment solutions.</a:t>
              </a:r>
            </a:p>
          </p:txBody>
        </p:sp>
      </p:grpSp>
      <p:grpSp>
        <p:nvGrpSpPr>
          <p:cNvPr id="13" name="Group 13"/>
          <p:cNvGrpSpPr/>
          <p:nvPr/>
        </p:nvGrpSpPr>
        <p:grpSpPr>
          <a:xfrm>
            <a:off x="1028700" y="7764661"/>
            <a:ext cx="8563463" cy="1802349"/>
            <a:chOff x="0" y="0"/>
            <a:chExt cx="11417950" cy="2403132"/>
          </a:xfrm>
        </p:grpSpPr>
        <p:sp>
          <p:nvSpPr>
            <p:cNvPr id="14" name="Freeform 14"/>
            <p:cNvSpPr/>
            <p:nvPr/>
          </p:nvSpPr>
          <p:spPr>
            <a:xfrm>
              <a:off x="0" y="0"/>
              <a:ext cx="11417950" cy="2403132"/>
            </a:xfrm>
            <a:custGeom>
              <a:avLst/>
              <a:gdLst/>
              <a:ahLst/>
              <a:cxnLst/>
              <a:rect l="l" t="t" r="r" b="b"/>
              <a:pathLst>
                <a:path w="11417950" h="2403132">
                  <a:moveTo>
                    <a:pt x="0" y="0"/>
                  </a:moveTo>
                  <a:lnTo>
                    <a:pt x="11417950" y="0"/>
                  </a:lnTo>
                  <a:lnTo>
                    <a:pt x="11417950" y="2403132"/>
                  </a:lnTo>
                  <a:lnTo>
                    <a:pt x="0" y="2403132"/>
                  </a:lnTo>
                  <a:close/>
                </a:path>
              </a:pathLst>
            </a:custGeom>
            <a:solidFill>
              <a:srgbClr val="000000">
                <a:alpha val="0"/>
              </a:srgbClr>
            </a:solidFill>
          </p:spPr>
          <p:txBody>
            <a:bodyPr/>
            <a:lstStyle/>
            <a:p>
              <a:endParaRPr lang="en-PK"/>
            </a:p>
          </p:txBody>
        </p:sp>
        <p:sp>
          <p:nvSpPr>
            <p:cNvPr id="15" name="TextBox 15"/>
            <p:cNvSpPr txBox="1"/>
            <p:nvPr/>
          </p:nvSpPr>
          <p:spPr>
            <a:xfrm>
              <a:off x="0" y="-133350"/>
              <a:ext cx="11417950" cy="2536482"/>
            </a:xfrm>
            <a:prstGeom prst="rect">
              <a:avLst/>
            </a:prstGeom>
          </p:spPr>
          <p:txBody>
            <a:bodyPr lIns="0" tIns="0" rIns="0" bIns="0" rtlCol="0" anchor="t"/>
            <a:lstStyle/>
            <a:p>
              <a:pPr algn="r">
                <a:lnSpc>
                  <a:spcPts val="4700"/>
                </a:lnSpc>
              </a:pPr>
              <a:r>
                <a:rPr lang="en-US" sz="2887" dirty="0">
                  <a:solidFill>
                    <a:srgbClr val="61615C"/>
                  </a:solidFill>
                  <a:latin typeface="Tomorrow"/>
                  <a:ea typeface="Tomorrow"/>
                  <a:cs typeface="Tomorrow"/>
                  <a:sym typeface="Tomorrow"/>
                </a:rPr>
                <a:t>Name :</a:t>
              </a:r>
            </a:p>
            <a:p>
              <a:pPr algn="r">
                <a:lnSpc>
                  <a:spcPts val="4700"/>
                </a:lnSpc>
              </a:pPr>
              <a:r>
                <a:rPr lang="en-US" sz="2887" dirty="0">
                  <a:solidFill>
                    <a:srgbClr val="61615C"/>
                  </a:solidFill>
                  <a:latin typeface="Tomorrow"/>
                  <a:ea typeface="Tomorrow"/>
                  <a:cs typeface="Tomorrow"/>
                  <a:sym typeface="Tomorrow"/>
                </a:rPr>
                <a:t>Student ID :</a:t>
              </a:r>
            </a:p>
            <a:p>
              <a:pPr algn="r">
                <a:lnSpc>
                  <a:spcPts val="4702"/>
                </a:lnSpc>
              </a:pPr>
              <a:r>
                <a:rPr lang="en-US" sz="2887" dirty="0">
                  <a:solidFill>
                    <a:srgbClr val="61615C"/>
                  </a:solidFill>
                  <a:latin typeface="Tomorrow"/>
                  <a:ea typeface="Tomorrow"/>
                  <a:cs typeface="Tomorrow"/>
                  <a:sym typeface="Tomorrow"/>
                </a:rPr>
                <a:t>Date : 3/24/2025</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grpSp>
        <p:nvGrpSpPr>
          <p:cNvPr id="6" name="Group 6"/>
          <p:cNvGrpSpPr/>
          <p:nvPr/>
        </p:nvGrpSpPr>
        <p:grpSpPr>
          <a:xfrm>
            <a:off x="992238" y="2730104"/>
            <a:ext cx="6335767" cy="2957258"/>
            <a:chOff x="0" y="0"/>
            <a:chExt cx="8447689" cy="3943011"/>
          </a:xfrm>
        </p:grpSpPr>
        <p:sp>
          <p:nvSpPr>
            <p:cNvPr id="7" name="Freeform 7"/>
            <p:cNvSpPr/>
            <p:nvPr/>
          </p:nvSpPr>
          <p:spPr>
            <a:xfrm>
              <a:off x="0" y="0"/>
              <a:ext cx="8447689" cy="3943011"/>
            </a:xfrm>
            <a:custGeom>
              <a:avLst/>
              <a:gdLst/>
              <a:ahLst/>
              <a:cxnLst/>
              <a:rect l="l" t="t" r="r" b="b"/>
              <a:pathLst>
                <a:path w="8447689" h="3943011">
                  <a:moveTo>
                    <a:pt x="0" y="0"/>
                  </a:moveTo>
                  <a:lnTo>
                    <a:pt x="8447689" y="0"/>
                  </a:lnTo>
                  <a:lnTo>
                    <a:pt x="8447689" y="3943011"/>
                  </a:lnTo>
                  <a:lnTo>
                    <a:pt x="0" y="3943011"/>
                  </a:lnTo>
                  <a:close/>
                </a:path>
              </a:pathLst>
            </a:custGeom>
            <a:solidFill>
              <a:srgbClr val="000000">
                <a:alpha val="0"/>
              </a:srgbClr>
            </a:solidFill>
          </p:spPr>
          <p:txBody>
            <a:bodyPr/>
            <a:lstStyle/>
            <a:p>
              <a:endParaRPr lang="en-PK"/>
            </a:p>
          </p:txBody>
        </p:sp>
        <p:sp>
          <p:nvSpPr>
            <p:cNvPr id="8" name="TextBox 8"/>
            <p:cNvSpPr txBox="1"/>
            <p:nvPr/>
          </p:nvSpPr>
          <p:spPr>
            <a:xfrm>
              <a:off x="0" y="-28575"/>
              <a:ext cx="8447689" cy="39715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Design Science Research Methodology</a:t>
              </a:r>
            </a:p>
          </p:txBody>
        </p:sp>
      </p:grpSp>
      <p:grpSp>
        <p:nvGrpSpPr>
          <p:cNvPr id="9" name="Group 9"/>
          <p:cNvGrpSpPr/>
          <p:nvPr/>
        </p:nvGrpSpPr>
        <p:grpSpPr>
          <a:xfrm>
            <a:off x="987475" y="7077075"/>
            <a:ext cx="463154" cy="463154"/>
            <a:chOff x="0" y="0"/>
            <a:chExt cx="617538" cy="617538"/>
          </a:xfrm>
        </p:grpSpPr>
        <p:sp>
          <p:nvSpPr>
            <p:cNvPr id="10" name="Freeform 10"/>
            <p:cNvSpPr/>
            <p:nvPr/>
          </p:nvSpPr>
          <p:spPr>
            <a:xfrm>
              <a:off x="0" y="0"/>
              <a:ext cx="617601" cy="617601"/>
            </a:xfrm>
            <a:custGeom>
              <a:avLst/>
              <a:gdLst/>
              <a:ahLst/>
              <a:cxnLst/>
              <a:rect l="l" t="t" r="r" b="b"/>
              <a:pathLst>
                <a:path w="617601" h="617601">
                  <a:moveTo>
                    <a:pt x="0" y="308737"/>
                  </a:moveTo>
                  <a:cubicBezTo>
                    <a:pt x="0" y="138303"/>
                    <a:pt x="138303" y="0"/>
                    <a:pt x="308737" y="0"/>
                  </a:cubicBezTo>
                  <a:cubicBezTo>
                    <a:pt x="310642" y="0"/>
                    <a:pt x="312547" y="889"/>
                    <a:pt x="313690" y="2413"/>
                  </a:cubicBezTo>
                  <a:lnTo>
                    <a:pt x="308737" y="6350"/>
                  </a:lnTo>
                  <a:lnTo>
                    <a:pt x="308737" y="0"/>
                  </a:lnTo>
                  <a:lnTo>
                    <a:pt x="308737" y="6350"/>
                  </a:lnTo>
                  <a:lnTo>
                    <a:pt x="308737" y="0"/>
                  </a:lnTo>
                  <a:cubicBezTo>
                    <a:pt x="479298" y="0"/>
                    <a:pt x="617601" y="138303"/>
                    <a:pt x="617601" y="308737"/>
                  </a:cubicBezTo>
                  <a:cubicBezTo>
                    <a:pt x="617601" y="311150"/>
                    <a:pt x="616204" y="313309"/>
                    <a:pt x="614045" y="314452"/>
                  </a:cubicBezTo>
                  <a:lnTo>
                    <a:pt x="611251" y="308737"/>
                  </a:lnTo>
                  <a:lnTo>
                    <a:pt x="617601" y="308737"/>
                  </a:lnTo>
                  <a:cubicBezTo>
                    <a:pt x="617601" y="479298"/>
                    <a:pt x="479298" y="617474"/>
                    <a:pt x="308864" y="617474"/>
                  </a:cubicBezTo>
                  <a:lnTo>
                    <a:pt x="308864" y="611124"/>
                  </a:lnTo>
                  <a:lnTo>
                    <a:pt x="308864" y="604774"/>
                  </a:lnTo>
                  <a:lnTo>
                    <a:pt x="308864" y="611124"/>
                  </a:lnTo>
                  <a:lnTo>
                    <a:pt x="308864" y="617474"/>
                  </a:lnTo>
                  <a:cubicBezTo>
                    <a:pt x="138303" y="617601"/>
                    <a:pt x="0" y="479298"/>
                    <a:pt x="0" y="308737"/>
                  </a:cubicBezTo>
                  <a:lnTo>
                    <a:pt x="6350" y="308737"/>
                  </a:lnTo>
                  <a:lnTo>
                    <a:pt x="0" y="308737"/>
                  </a:lnTo>
                  <a:moveTo>
                    <a:pt x="12700" y="308737"/>
                  </a:moveTo>
                  <a:lnTo>
                    <a:pt x="6350" y="308737"/>
                  </a:lnTo>
                  <a:lnTo>
                    <a:pt x="12700" y="308737"/>
                  </a:lnTo>
                  <a:cubicBezTo>
                    <a:pt x="12700" y="472313"/>
                    <a:pt x="145288" y="604901"/>
                    <a:pt x="308737" y="604901"/>
                  </a:cubicBezTo>
                  <a:cubicBezTo>
                    <a:pt x="312293" y="604901"/>
                    <a:pt x="315087" y="607695"/>
                    <a:pt x="315087" y="611251"/>
                  </a:cubicBezTo>
                  <a:cubicBezTo>
                    <a:pt x="315087" y="614807"/>
                    <a:pt x="312293" y="617601"/>
                    <a:pt x="308737" y="617601"/>
                  </a:cubicBezTo>
                  <a:cubicBezTo>
                    <a:pt x="305181" y="617601"/>
                    <a:pt x="302387" y="614807"/>
                    <a:pt x="302387" y="611251"/>
                  </a:cubicBezTo>
                  <a:cubicBezTo>
                    <a:pt x="302387" y="607695"/>
                    <a:pt x="305181" y="604901"/>
                    <a:pt x="308737" y="604901"/>
                  </a:cubicBezTo>
                  <a:cubicBezTo>
                    <a:pt x="472313" y="604901"/>
                    <a:pt x="604774" y="472313"/>
                    <a:pt x="604774" y="308864"/>
                  </a:cubicBezTo>
                  <a:cubicBezTo>
                    <a:pt x="604774" y="306451"/>
                    <a:pt x="606171" y="304292"/>
                    <a:pt x="608330" y="303149"/>
                  </a:cubicBezTo>
                  <a:lnTo>
                    <a:pt x="611124" y="308864"/>
                  </a:lnTo>
                  <a:lnTo>
                    <a:pt x="604774" y="308864"/>
                  </a:lnTo>
                  <a:cubicBezTo>
                    <a:pt x="604901" y="145288"/>
                    <a:pt x="472313" y="12700"/>
                    <a:pt x="308737" y="12700"/>
                  </a:cubicBezTo>
                  <a:cubicBezTo>
                    <a:pt x="306832" y="12700"/>
                    <a:pt x="304927" y="11811"/>
                    <a:pt x="303784" y="10287"/>
                  </a:cubicBezTo>
                  <a:lnTo>
                    <a:pt x="308737" y="6350"/>
                  </a:lnTo>
                  <a:lnTo>
                    <a:pt x="308737" y="12700"/>
                  </a:lnTo>
                  <a:cubicBezTo>
                    <a:pt x="145288" y="12700"/>
                    <a:pt x="12700" y="145288"/>
                    <a:pt x="12700" y="308737"/>
                  </a:cubicBezTo>
                  <a:close/>
                </a:path>
              </a:pathLst>
            </a:custGeom>
            <a:solidFill>
              <a:srgbClr val="FFFFFF"/>
            </a:solidFill>
          </p:spPr>
          <p:txBody>
            <a:bodyPr/>
            <a:lstStyle/>
            <a:p>
              <a:endParaRPr lang="en-PK"/>
            </a:p>
          </p:txBody>
        </p:sp>
      </p:grpSp>
      <p:sp>
        <p:nvSpPr>
          <p:cNvPr id="11" name="Freeform 11"/>
          <p:cNvSpPr/>
          <p:nvPr/>
        </p:nvSpPr>
        <p:spPr>
          <a:xfrm>
            <a:off x="7328004" y="1373386"/>
            <a:ext cx="10741412" cy="7540229"/>
          </a:xfrm>
          <a:custGeom>
            <a:avLst/>
            <a:gdLst/>
            <a:ahLst/>
            <a:cxnLst/>
            <a:rect l="l" t="t" r="r" b="b"/>
            <a:pathLst>
              <a:path w="10741412" h="7540229">
                <a:moveTo>
                  <a:pt x="0" y="0"/>
                </a:moveTo>
                <a:lnTo>
                  <a:pt x="10741413" y="0"/>
                </a:lnTo>
                <a:lnTo>
                  <a:pt x="10741413" y="7540228"/>
                </a:lnTo>
                <a:lnTo>
                  <a:pt x="0" y="7540228"/>
                </a:lnTo>
                <a:lnTo>
                  <a:pt x="0" y="0"/>
                </a:lnTo>
                <a:close/>
              </a:path>
            </a:pathLst>
          </a:custGeom>
          <a:blipFill>
            <a:blip r:embed="rId3"/>
            <a:stretch>
              <a:fillRect/>
            </a:stretch>
          </a:blipFill>
        </p:spPr>
        <p:txBody>
          <a:bodyPr/>
          <a:lstStyle/>
          <a:p>
            <a:endParaRPr lang="en-PK"/>
          </a:p>
        </p:txBody>
      </p:sp>
    </p:spTree>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PK"/>
          </a:p>
        </p:txBody>
      </p:sp>
      <p:grpSp>
        <p:nvGrpSpPr>
          <p:cNvPr id="7" name="Group 7"/>
          <p:cNvGrpSpPr/>
          <p:nvPr/>
        </p:nvGrpSpPr>
        <p:grpSpPr>
          <a:xfrm>
            <a:off x="7850237" y="1493192"/>
            <a:ext cx="9445526" cy="1771947"/>
            <a:chOff x="0" y="0"/>
            <a:chExt cx="12594035" cy="2362597"/>
          </a:xfrm>
        </p:grpSpPr>
        <p:sp>
          <p:nvSpPr>
            <p:cNvPr id="8" name="Freeform 8"/>
            <p:cNvSpPr/>
            <p:nvPr/>
          </p:nvSpPr>
          <p:spPr>
            <a:xfrm>
              <a:off x="0" y="0"/>
              <a:ext cx="12594035" cy="2362597"/>
            </a:xfrm>
            <a:custGeom>
              <a:avLst/>
              <a:gdLst/>
              <a:ahLst/>
              <a:cxnLst/>
              <a:rect l="l" t="t" r="r" b="b"/>
              <a:pathLst>
                <a:path w="12594035" h="2362597">
                  <a:moveTo>
                    <a:pt x="0" y="0"/>
                  </a:moveTo>
                  <a:lnTo>
                    <a:pt x="12594035" y="0"/>
                  </a:lnTo>
                  <a:lnTo>
                    <a:pt x="12594035" y="2362597"/>
                  </a:lnTo>
                  <a:lnTo>
                    <a:pt x="0" y="2362597"/>
                  </a:lnTo>
                  <a:close/>
                </a:path>
              </a:pathLst>
            </a:custGeom>
            <a:solidFill>
              <a:srgbClr val="000000">
                <a:alpha val="0"/>
              </a:srgbClr>
            </a:solidFill>
          </p:spPr>
          <p:txBody>
            <a:bodyPr/>
            <a:lstStyle/>
            <a:p>
              <a:endParaRPr lang="en-PK"/>
            </a:p>
          </p:txBody>
        </p:sp>
        <p:sp>
          <p:nvSpPr>
            <p:cNvPr id="9" name="TextBox 9"/>
            <p:cNvSpPr txBox="1"/>
            <p:nvPr/>
          </p:nvSpPr>
          <p:spPr>
            <a:xfrm>
              <a:off x="0" y="-28575"/>
              <a:ext cx="12594035" cy="2391172"/>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DSR Framework: Core Steps</a:t>
              </a:r>
            </a:p>
          </p:txBody>
        </p:sp>
      </p:grpSp>
      <p:sp>
        <p:nvSpPr>
          <p:cNvPr id="10" name="Freeform 10" descr="preencoded.png"/>
          <p:cNvSpPr/>
          <p:nvPr/>
        </p:nvSpPr>
        <p:spPr>
          <a:xfrm>
            <a:off x="7850237" y="3690343"/>
            <a:ext cx="1417588" cy="1701105"/>
          </a:xfrm>
          <a:custGeom>
            <a:avLst/>
            <a:gdLst/>
            <a:ahLst/>
            <a:cxnLst/>
            <a:rect l="l" t="t" r="r" b="b"/>
            <a:pathLst>
              <a:path w="1417588" h="1701105">
                <a:moveTo>
                  <a:pt x="0" y="0"/>
                </a:moveTo>
                <a:lnTo>
                  <a:pt x="1417588" y="0"/>
                </a:lnTo>
                <a:lnTo>
                  <a:pt x="1417588" y="1701105"/>
                </a:lnTo>
                <a:lnTo>
                  <a:pt x="0" y="1701105"/>
                </a:lnTo>
                <a:lnTo>
                  <a:pt x="0" y="0"/>
                </a:lnTo>
                <a:close/>
              </a:path>
            </a:pathLst>
          </a:custGeom>
          <a:blipFill>
            <a:blip r:embed="rId4"/>
            <a:stretch>
              <a:fillRect t="-55" b="-55"/>
            </a:stretch>
          </a:blipFill>
        </p:spPr>
        <p:txBody>
          <a:bodyPr/>
          <a:lstStyle/>
          <a:p>
            <a:endParaRPr lang="en-PK"/>
          </a:p>
        </p:txBody>
      </p:sp>
      <p:grpSp>
        <p:nvGrpSpPr>
          <p:cNvPr id="11" name="Group 11"/>
          <p:cNvGrpSpPr/>
          <p:nvPr/>
        </p:nvGrpSpPr>
        <p:grpSpPr>
          <a:xfrm>
            <a:off x="9591197" y="3579229"/>
            <a:ext cx="5385465" cy="655205"/>
            <a:chOff x="0" y="0"/>
            <a:chExt cx="7180621" cy="873607"/>
          </a:xfrm>
        </p:grpSpPr>
        <p:sp>
          <p:nvSpPr>
            <p:cNvPr id="12" name="Freeform 12"/>
            <p:cNvSpPr/>
            <p:nvPr/>
          </p:nvSpPr>
          <p:spPr>
            <a:xfrm>
              <a:off x="0" y="0"/>
              <a:ext cx="7180621" cy="873607"/>
            </a:xfrm>
            <a:custGeom>
              <a:avLst/>
              <a:gdLst/>
              <a:ahLst/>
              <a:cxnLst/>
              <a:rect l="l" t="t" r="r" b="b"/>
              <a:pathLst>
                <a:path w="7180621" h="873607">
                  <a:moveTo>
                    <a:pt x="0" y="0"/>
                  </a:moveTo>
                  <a:lnTo>
                    <a:pt x="7180621" y="0"/>
                  </a:lnTo>
                  <a:lnTo>
                    <a:pt x="7180621" y="873607"/>
                  </a:lnTo>
                  <a:lnTo>
                    <a:pt x="0" y="873607"/>
                  </a:lnTo>
                  <a:close/>
                </a:path>
              </a:pathLst>
            </a:custGeom>
            <a:solidFill>
              <a:srgbClr val="000000">
                <a:alpha val="0"/>
              </a:srgbClr>
            </a:solidFill>
          </p:spPr>
          <p:txBody>
            <a:bodyPr/>
            <a:lstStyle/>
            <a:p>
              <a:endParaRPr lang="en-PK"/>
            </a:p>
          </p:txBody>
        </p:sp>
        <p:sp>
          <p:nvSpPr>
            <p:cNvPr id="13" name="TextBox 13"/>
            <p:cNvSpPr txBox="1"/>
            <p:nvPr/>
          </p:nvSpPr>
          <p:spPr>
            <a:xfrm>
              <a:off x="0" y="-19050"/>
              <a:ext cx="7180621"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Problem Identification</a:t>
              </a:r>
            </a:p>
          </p:txBody>
        </p:sp>
      </p:grpSp>
      <p:sp>
        <p:nvSpPr>
          <p:cNvPr id="14" name="Freeform 14" descr="preencoded.png"/>
          <p:cNvSpPr/>
          <p:nvPr/>
        </p:nvSpPr>
        <p:spPr>
          <a:xfrm>
            <a:off x="7850237" y="5391447"/>
            <a:ext cx="1417588" cy="1701105"/>
          </a:xfrm>
          <a:custGeom>
            <a:avLst/>
            <a:gdLst/>
            <a:ahLst/>
            <a:cxnLst/>
            <a:rect l="l" t="t" r="r" b="b"/>
            <a:pathLst>
              <a:path w="1417588" h="1701105">
                <a:moveTo>
                  <a:pt x="0" y="0"/>
                </a:moveTo>
                <a:lnTo>
                  <a:pt x="1417588" y="0"/>
                </a:lnTo>
                <a:lnTo>
                  <a:pt x="1417588" y="1701105"/>
                </a:lnTo>
                <a:lnTo>
                  <a:pt x="0" y="1701105"/>
                </a:lnTo>
                <a:lnTo>
                  <a:pt x="0" y="0"/>
                </a:lnTo>
                <a:close/>
              </a:path>
            </a:pathLst>
          </a:custGeom>
          <a:blipFill>
            <a:blip r:embed="rId5"/>
            <a:stretch>
              <a:fillRect t="-55" b="-55"/>
            </a:stretch>
          </a:blipFill>
        </p:spPr>
        <p:txBody>
          <a:bodyPr/>
          <a:lstStyle/>
          <a:p>
            <a:endParaRPr lang="en-PK"/>
          </a:p>
        </p:txBody>
      </p:sp>
      <p:grpSp>
        <p:nvGrpSpPr>
          <p:cNvPr id="15" name="Group 15"/>
          <p:cNvGrpSpPr/>
          <p:nvPr/>
        </p:nvGrpSpPr>
        <p:grpSpPr>
          <a:xfrm>
            <a:off x="9591197" y="4169207"/>
            <a:ext cx="4355924" cy="655205"/>
            <a:chOff x="0" y="0"/>
            <a:chExt cx="5807899" cy="873607"/>
          </a:xfrm>
        </p:grpSpPr>
        <p:sp>
          <p:nvSpPr>
            <p:cNvPr id="16" name="Freeform 16"/>
            <p:cNvSpPr/>
            <p:nvPr/>
          </p:nvSpPr>
          <p:spPr>
            <a:xfrm>
              <a:off x="0" y="0"/>
              <a:ext cx="5807899" cy="873607"/>
            </a:xfrm>
            <a:custGeom>
              <a:avLst/>
              <a:gdLst/>
              <a:ahLst/>
              <a:cxnLst/>
              <a:rect l="l" t="t" r="r" b="b"/>
              <a:pathLst>
                <a:path w="5807899" h="873607">
                  <a:moveTo>
                    <a:pt x="0" y="0"/>
                  </a:moveTo>
                  <a:lnTo>
                    <a:pt x="5807899" y="0"/>
                  </a:lnTo>
                  <a:lnTo>
                    <a:pt x="5807899" y="873607"/>
                  </a:lnTo>
                  <a:lnTo>
                    <a:pt x="0" y="873607"/>
                  </a:lnTo>
                  <a:close/>
                </a:path>
              </a:pathLst>
            </a:custGeom>
            <a:solidFill>
              <a:srgbClr val="000000">
                <a:alpha val="0"/>
              </a:srgbClr>
            </a:solidFill>
          </p:spPr>
          <p:txBody>
            <a:bodyPr/>
            <a:lstStyle/>
            <a:p>
              <a:endParaRPr lang="en-PK"/>
            </a:p>
          </p:txBody>
        </p:sp>
        <p:sp>
          <p:nvSpPr>
            <p:cNvPr id="17" name="TextBox 17"/>
            <p:cNvSpPr txBox="1"/>
            <p:nvPr/>
          </p:nvSpPr>
          <p:spPr>
            <a:xfrm>
              <a:off x="0" y="-19050"/>
              <a:ext cx="5807899"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Literature Review</a:t>
              </a:r>
            </a:p>
          </p:txBody>
        </p:sp>
      </p:grpSp>
      <p:sp>
        <p:nvSpPr>
          <p:cNvPr id="18" name="Freeform 18" descr="preencoded.png"/>
          <p:cNvSpPr/>
          <p:nvPr/>
        </p:nvSpPr>
        <p:spPr>
          <a:xfrm>
            <a:off x="7850237" y="7092552"/>
            <a:ext cx="1417588" cy="1701105"/>
          </a:xfrm>
          <a:custGeom>
            <a:avLst/>
            <a:gdLst/>
            <a:ahLst/>
            <a:cxnLst/>
            <a:rect l="l" t="t" r="r" b="b"/>
            <a:pathLst>
              <a:path w="1417588" h="1701105">
                <a:moveTo>
                  <a:pt x="0" y="0"/>
                </a:moveTo>
                <a:lnTo>
                  <a:pt x="1417588" y="0"/>
                </a:lnTo>
                <a:lnTo>
                  <a:pt x="1417588" y="1701105"/>
                </a:lnTo>
                <a:lnTo>
                  <a:pt x="0" y="1701105"/>
                </a:lnTo>
                <a:lnTo>
                  <a:pt x="0" y="0"/>
                </a:lnTo>
                <a:close/>
              </a:path>
            </a:pathLst>
          </a:custGeom>
          <a:blipFill>
            <a:blip r:embed="rId6"/>
            <a:stretch>
              <a:fillRect t="-55" b="-55"/>
            </a:stretch>
          </a:blipFill>
        </p:spPr>
        <p:txBody>
          <a:bodyPr/>
          <a:lstStyle/>
          <a:p>
            <a:endParaRPr lang="en-PK"/>
          </a:p>
        </p:txBody>
      </p:sp>
      <p:grpSp>
        <p:nvGrpSpPr>
          <p:cNvPr id="19" name="Group 19"/>
          <p:cNvGrpSpPr/>
          <p:nvPr/>
        </p:nvGrpSpPr>
        <p:grpSpPr>
          <a:xfrm>
            <a:off x="9591197" y="5391447"/>
            <a:ext cx="5963606" cy="655205"/>
            <a:chOff x="0" y="0"/>
            <a:chExt cx="7951475" cy="873607"/>
          </a:xfrm>
        </p:grpSpPr>
        <p:sp>
          <p:nvSpPr>
            <p:cNvPr id="20" name="Freeform 20"/>
            <p:cNvSpPr/>
            <p:nvPr/>
          </p:nvSpPr>
          <p:spPr>
            <a:xfrm>
              <a:off x="0" y="0"/>
              <a:ext cx="7951475" cy="873607"/>
            </a:xfrm>
            <a:custGeom>
              <a:avLst/>
              <a:gdLst/>
              <a:ahLst/>
              <a:cxnLst/>
              <a:rect l="l" t="t" r="r" b="b"/>
              <a:pathLst>
                <a:path w="7951475" h="873607">
                  <a:moveTo>
                    <a:pt x="0" y="0"/>
                  </a:moveTo>
                  <a:lnTo>
                    <a:pt x="7951475" y="0"/>
                  </a:lnTo>
                  <a:lnTo>
                    <a:pt x="7951475" y="873607"/>
                  </a:lnTo>
                  <a:lnTo>
                    <a:pt x="0" y="873607"/>
                  </a:lnTo>
                  <a:close/>
                </a:path>
              </a:pathLst>
            </a:custGeom>
            <a:solidFill>
              <a:srgbClr val="000000">
                <a:alpha val="0"/>
              </a:srgbClr>
            </a:solidFill>
          </p:spPr>
          <p:txBody>
            <a:bodyPr/>
            <a:lstStyle/>
            <a:p>
              <a:endParaRPr lang="en-PK"/>
            </a:p>
          </p:txBody>
        </p:sp>
        <p:sp>
          <p:nvSpPr>
            <p:cNvPr id="21" name="TextBox 21"/>
            <p:cNvSpPr txBox="1"/>
            <p:nvPr/>
          </p:nvSpPr>
          <p:spPr>
            <a:xfrm>
              <a:off x="0" y="-19050"/>
              <a:ext cx="7951475"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Design and Development</a:t>
              </a:r>
            </a:p>
          </p:txBody>
        </p:sp>
      </p:grpSp>
      <p:grpSp>
        <p:nvGrpSpPr>
          <p:cNvPr id="22" name="Group 22"/>
          <p:cNvGrpSpPr/>
          <p:nvPr/>
        </p:nvGrpSpPr>
        <p:grpSpPr>
          <a:xfrm>
            <a:off x="9591197" y="5981426"/>
            <a:ext cx="5963606" cy="655205"/>
            <a:chOff x="0" y="0"/>
            <a:chExt cx="7951475" cy="873607"/>
          </a:xfrm>
        </p:grpSpPr>
        <p:sp>
          <p:nvSpPr>
            <p:cNvPr id="23" name="Freeform 23"/>
            <p:cNvSpPr/>
            <p:nvPr/>
          </p:nvSpPr>
          <p:spPr>
            <a:xfrm>
              <a:off x="0" y="0"/>
              <a:ext cx="7951475" cy="873607"/>
            </a:xfrm>
            <a:custGeom>
              <a:avLst/>
              <a:gdLst/>
              <a:ahLst/>
              <a:cxnLst/>
              <a:rect l="l" t="t" r="r" b="b"/>
              <a:pathLst>
                <a:path w="7951475" h="873607">
                  <a:moveTo>
                    <a:pt x="0" y="0"/>
                  </a:moveTo>
                  <a:lnTo>
                    <a:pt x="7951475" y="0"/>
                  </a:lnTo>
                  <a:lnTo>
                    <a:pt x="7951475" y="873607"/>
                  </a:lnTo>
                  <a:lnTo>
                    <a:pt x="0" y="873607"/>
                  </a:lnTo>
                  <a:close/>
                </a:path>
              </a:pathLst>
            </a:custGeom>
            <a:solidFill>
              <a:srgbClr val="000000">
                <a:alpha val="0"/>
              </a:srgbClr>
            </a:solidFill>
          </p:spPr>
          <p:txBody>
            <a:bodyPr/>
            <a:lstStyle/>
            <a:p>
              <a:endParaRPr lang="en-PK"/>
            </a:p>
          </p:txBody>
        </p:sp>
        <p:sp>
          <p:nvSpPr>
            <p:cNvPr id="24" name="TextBox 24"/>
            <p:cNvSpPr txBox="1"/>
            <p:nvPr/>
          </p:nvSpPr>
          <p:spPr>
            <a:xfrm>
              <a:off x="0" y="-19050"/>
              <a:ext cx="7951475"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Demonstration</a:t>
              </a:r>
            </a:p>
          </p:txBody>
        </p:sp>
      </p:grpSp>
      <p:grpSp>
        <p:nvGrpSpPr>
          <p:cNvPr id="25" name="Group 25"/>
          <p:cNvGrpSpPr/>
          <p:nvPr/>
        </p:nvGrpSpPr>
        <p:grpSpPr>
          <a:xfrm>
            <a:off x="9591197" y="7092552"/>
            <a:ext cx="5963606" cy="655205"/>
            <a:chOff x="0" y="0"/>
            <a:chExt cx="7951475" cy="873607"/>
          </a:xfrm>
        </p:grpSpPr>
        <p:sp>
          <p:nvSpPr>
            <p:cNvPr id="26" name="Freeform 26"/>
            <p:cNvSpPr/>
            <p:nvPr/>
          </p:nvSpPr>
          <p:spPr>
            <a:xfrm>
              <a:off x="0" y="0"/>
              <a:ext cx="7951475" cy="873607"/>
            </a:xfrm>
            <a:custGeom>
              <a:avLst/>
              <a:gdLst/>
              <a:ahLst/>
              <a:cxnLst/>
              <a:rect l="l" t="t" r="r" b="b"/>
              <a:pathLst>
                <a:path w="7951475" h="873607">
                  <a:moveTo>
                    <a:pt x="0" y="0"/>
                  </a:moveTo>
                  <a:lnTo>
                    <a:pt x="7951475" y="0"/>
                  </a:lnTo>
                  <a:lnTo>
                    <a:pt x="7951475" y="873607"/>
                  </a:lnTo>
                  <a:lnTo>
                    <a:pt x="0" y="873607"/>
                  </a:lnTo>
                  <a:close/>
                </a:path>
              </a:pathLst>
            </a:custGeom>
            <a:solidFill>
              <a:srgbClr val="000000">
                <a:alpha val="0"/>
              </a:srgbClr>
            </a:solidFill>
          </p:spPr>
          <p:txBody>
            <a:bodyPr/>
            <a:lstStyle/>
            <a:p>
              <a:endParaRPr lang="en-PK"/>
            </a:p>
          </p:txBody>
        </p:sp>
        <p:sp>
          <p:nvSpPr>
            <p:cNvPr id="27" name="TextBox 27"/>
            <p:cNvSpPr txBox="1"/>
            <p:nvPr/>
          </p:nvSpPr>
          <p:spPr>
            <a:xfrm>
              <a:off x="0" y="-19050"/>
              <a:ext cx="7951475"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Evaluation</a:t>
              </a:r>
            </a:p>
          </p:txBody>
        </p:sp>
      </p:grpSp>
      <p:grpSp>
        <p:nvGrpSpPr>
          <p:cNvPr id="28" name="Group 28"/>
          <p:cNvGrpSpPr/>
          <p:nvPr/>
        </p:nvGrpSpPr>
        <p:grpSpPr>
          <a:xfrm>
            <a:off x="9591197" y="7682531"/>
            <a:ext cx="5963606" cy="655205"/>
            <a:chOff x="0" y="0"/>
            <a:chExt cx="7951475" cy="873607"/>
          </a:xfrm>
        </p:grpSpPr>
        <p:sp>
          <p:nvSpPr>
            <p:cNvPr id="29" name="Freeform 29"/>
            <p:cNvSpPr/>
            <p:nvPr/>
          </p:nvSpPr>
          <p:spPr>
            <a:xfrm>
              <a:off x="0" y="0"/>
              <a:ext cx="7951475" cy="873607"/>
            </a:xfrm>
            <a:custGeom>
              <a:avLst/>
              <a:gdLst/>
              <a:ahLst/>
              <a:cxnLst/>
              <a:rect l="l" t="t" r="r" b="b"/>
              <a:pathLst>
                <a:path w="7951475" h="873607">
                  <a:moveTo>
                    <a:pt x="0" y="0"/>
                  </a:moveTo>
                  <a:lnTo>
                    <a:pt x="7951475" y="0"/>
                  </a:lnTo>
                  <a:lnTo>
                    <a:pt x="7951475" y="873607"/>
                  </a:lnTo>
                  <a:lnTo>
                    <a:pt x="0" y="873607"/>
                  </a:lnTo>
                  <a:close/>
                </a:path>
              </a:pathLst>
            </a:custGeom>
            <a:solidFill>
              <a:srgbClr val="000000">
                <a:alpha val="0"/>
              </a:srgbClr>
            </a:solidFill>
          </p:spPr>
          <p:txBody>
            <a:bodyPr/>
            <a:lstStyle/>
            <a:p>
              <a:endParaRPr lang="en-PK"/>
            </a:p>
          </p:txBody>
        </p:sp>
        <p:sp>
          <p:nvSpPr>
            <p:cNvPr id="30" name="TextBox 30"/>
            <p:cNvSpPr txBox="1"/>
            <p:nvPr/>
          </p:nvSpPr>
          <p:spPr>
            <a:xfrm>
              <a:off x="0" y="-19050"/>
              <a:ext cx="7951475"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Communication</a:t>
              </a:r>
            </a:p>
          </p:txBody>
        </p:sp>
      </p:grpSp>
    </p:spTree>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PK"/>
          </a:p>
        </p:txBody>
      </p:sp>
      <p:grpSp>
        <p:nvGrpSpPr>
          <p:cNvPr id="7" name="Group 7"/>
          <p:cNvGrpSpPr/>
          <p:nvPr/>
        </p:nvGrpSpPr>
        <p:grpSpPr>
          <a:xfrm>
            <a:off x="7850237" y="2506861"/>
            <a:ext cx="7088237" cy="1211014"/>
            <a:chOff x="0" y="0"/>
            <a:chExt cx="9450983" cy="1614685"/>
          </a:xfrm>
        </p:grpSpPr>
        <p:sp>
          <p:nvSpPr>
            <p:cNvPr id="8" name="Freeform 8"/>
            <p:cNvSpPr/>
            <p:nvPr/>
          </p:nvSpPr>
          <p:spPr>
            <a:xfrm>
              <a:off x="0" y="0"/>
              <a:ext cx="9450984" cy="1614685"/>
            </a:xfrm>
            <a:custGeom>
              <a:avLst/>
              <a:gdLst/>
              <a:ahLst/>
              <a:cxnLst/>
              <a:rect l="l" t="t" r="r" b="b"/>
              <a:pathLst>
                <a:path w="9450984" h="1614685">
                  <a:moveTo>
                    <a:pt x="0" y="0"/>
                  </a:moveTo>
                  <a:lnTo>
                    <a:pt x="9450984" y="0"/>
                  </a:lnTo>
                  <a:lnTo>
                    <a:pt x="9450984" y="1614685"/>
                  </a:lnTo>
                  <a:lnTo>
                    <a:pt x="0" y="1614685"/>
                  </a:lnTo>
                  <a:close/>
                </a:path>
              </a:pathLst>
            </a:custGeom>
            <a:solidFill>
              <a:srgbClr val="000000">
                <a:alpha val="0"/>
              </a:srgbClr>
            </a:solidFill>
          </p:spPr>
          <p:txBody>
            <a:bodyPr/>
            <a:lstStyle/>
            <a:p>
              <a:endParaRPr lang="en-PK"/>
            </a:p>
          </p:txBody>
        </p:sp>
        <p:sp>
          <p:nvSpPr>
            <p:cNvPr id="9" name="TextBox 9"/>
            <p:cNvSpPr txBox="1"/>
            <p:nvPr/>
          </p:nvSpPr>
          <p:spPr>
            <a:xfrm>
              <a:off x="0" y="-28575"/>
              <a:ext cx="9450983" cy="1643260"/>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Expected Results</a:t>
              </a:r>
            </a:p>
          </p:txBody>
        </p:sp>
      </p:grpSp>
      <p:grpSp>
        <p:nvGrpSpPr>
          <p:cNvPr id="10" name="Group 10"/>
          <p:cNvGrpSpPr/>
          <p:nvPr/>
        </p:nvGrpSpPr>
        <p:grpSpPr>
          <a:xfrm>
            <a:off x="7850237" y="4136975"/>
            <a:ext cx="637877" cy="637878"/>
            <a:chOff x="0" y="0"/>
            <a:chExt cx="850503" cy="850503"/>
          </a:xfrm>
        </p:grpSpPr>
        <p:sp>
          <p:nvSpPr>
            <p:cNvPr id="11" name="Freeform 11"/>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sp>
        <p:nvSpPr>
          <p:cNvPr id="12" name="Freeform 12" descr="preencoded.png"/>
          <p:cNvSpPr/>
          <p:nvPr/>
        </p:nvSpPr>
        <p:spPr>
          <a:xfrm>
            <a:off x="7956575" y="4190107"/>
            <a:ext cx="425203" cy="531614"/>
          </a:xfrm>
          <a:custGeom>
            <a:avLst/>
            <a:gdLst/>
            <a:ahLst/>
            <a:cxnLst/>
            <a:rect l="l" t="t" r="r" b="b"/>
            <a:pathLst>
              <a:path w="425203" h="531614">
                <a:moveTo>
                  <a:pt x="0" y="0"/>
                </a:moveTo>
                <a:lnTo>
                  <a:pt x="425203" y="0"/>
                </a:lnTo>
                <a:lnTo>
                  <a:pt x="425203" y="531614"/>
                </a:lnTo>
                <a:lnTo>
                  <a:pt x="0" y="531614"/>
                </a:lnTo>
                <a:lnTo>
                  <a:pt x="0" y="0"/>
                </a:lnTo>
                <a:close/>
              </a:path>
            </a:pathLst>
          </a:custGeom>
          <a:blipFill>
            <a:blip r:embed="rId4"/>
            <a:stretch>
              <a:fillRect l="-233" r="-233"/>
            </a:stretch>
          </a:blipFill>
        </p:spPr>
        <p:txBody>
          <a:bodyPr/>
          <a:lstStyle/>
          <a:p>
            <a:endParaRPr lang="en-PK"/>
          </a:p>
        </p:txBody>
      </p:sp>
      <p:grpSp>
        <p:nvGrpSpPr>
          <p:cNvPr id="13" name="Group 13"/>
          <p:cNvGrpSpPr/>
          <p:nvPr/>
        </p:nvGrpSpPr>
        <p:grpSpPr>
          <a:xfrm>
            <a:off x="8488115" y="4190107"/>
            <a:ext cx="4581079" cy="655205"/>
            <a:chOff x="0" y="0"/>
            <a:chExt cx="6108105" cy="873607"/>
          </a:xfrm>
        </p:grpSpPr>
        <p:sp>
          <p:nvSpPr>
            <p:cNvPr id="14" name="Freeform 14"/>
            <p:cNvSpPr/>
            <p:nvPr/>
          </p:nvSpPr>
          <p:spPr>
            <a:xfrm>
              <a:off x="0" y="0"/>
              <a:ext cx="6108105" cy="873607"/>
            </a:xfrm>
            <a:custGeom>
              <a:avLst/>
              <a:gdLst/>
              <a:ahLst/>
              <a:cxnLst/>
              <a:rect l="l" t="t" r="r" b="b"/>
              <a:pathLst>
                <a:path w="6108105" h="873607">
                  <a:moveTo>
                    <a:pt x="0" y="0"/>
                  </a:moveTo>
                  <a:lnTo>
                    <a:pt x="6108105" y="0"/>
                  </a:lnTo>
                  <a:lnTo>
                    <a:pt x="6108105" y="873607"/>
                  </a:lnTo>
                  <a:lnTo>
                    <a:pt x="0" y="873607"/>
                  </a:lnTo>
                  <a:close/>
                </a:path>
              </a:pathLst>
            </a:custGeom>
            <a:solidFill>
              <a:srgbClr val="000000">
                <a:alpha val="0"/>
              </a:srgbClr>
            </a:solidFill>
          </p:spPr>
          <p:txBody>
            <a:bodyPr/>
            <a:lstStyle/>
            <a:p>
              <a:endParaRPr lang="en-PK"/>
            </a:p>
          </p:txBody>
        </p:sp>
        <p:sp>
          <p:nvSpPr>
            <p:cNvPr id="15" name="TextBox 15"/>
            <p:cNvSpPr txBox="1"/>
            <p:nvPr/>
          </p:nvSpPr>
          <p:spPr>
            <a:xfrm>
              <a:off x="0" y="-19050"/>
              <a:ext cx="6108105"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Accurate Screening</a:t>
              </a:r>
            </a:p>
          </p:txBody>
        </p:sp>
      </p:grpSp>
      <p:grpSp>
        <p:nvGrpSpPr>
          <p:cNvPr id="16" name="Group 16"/>
          <p:cNvGrpSpPr/>
          <p:nvPr/>
        </p:nvGrpSpPr>
        <p:grpSpPr>
          <a:xfrm>
            <a:off x="8771632" y="4749999"/>
            <a:ext cx="3659684" cy="1360885"/>
            <a:chOff x="0" y="0"/>
            <a:chExt cx="4879578" cy="1814513"/>
          </a:xfrm>
        </p:grpSpPr>
        <p:sp>
          <p:nvSpPr>
            <p:cNvPr id="17" name="Freeform 17"/>
            <p:cNvSpPr/>
            <p:nvPr/>
          </p:nvSpPr>
          <p:spPr>
            <a:xfrm>
              <a:off x="0" y="0"/>
              <a:ext cx="4879579" cy="1814513"/>
            </a:xfrm>
            <a:custGeom>
              <a:avLst/>
              <a:gdLst/>
              <a:ahLst/>
              <a:cxnLst/>
              <a:rect l="l" t="t" r="r" b="b"/>
              <a:pathLst>
                <a:path w="4879579" h="1814513">
                  <a:moveTo>
                    <a:pt x="0" y="0"/>
                  </a:moveTo>
                  <a:lnTo>
                    <a:pt x="4879579" y="0"/>
                  </a:lnTo>
                  <a:lnTo>
                    <a:pt x="4879579" y="1814513"/>
                  </a:lnTo>
                  <a:lnTo>
                    <a:pt x="0" y="1814513"/>
                  </a:lnTo>
                  <a:close/>
                </a:path>
              </a:pathLst>
            </a:custGeom>
            <a:solidFill>
              <a:srgbClr val="000000">
                <a:alpha val="0"/>
              </a:srgbClr>
            </a:solidFill>
          </p:spPr>
          <p:txBody>
            <a:bodyPr/>
            <a:lstStyle/>
            <a:p>
              <a:endParaRPr lang="en-PK"/>
            </a:p>
          </p:txBody>
        </p:sp>
        <p:sp>
          <p:nvSpPr>
            <p:cNvPr id="18" name="TextBox 18"/>
            <p:cNvSpPr txBox="1"/>
            <p:nvPr/>
          </p:nvSpPr>
          <p:spPr>
            <a:xfrm>
              <a:off x="0" y="-95250"/>
              <a:ext cx="4879578"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Achieve more accurate and unbiased resume screening.</a:t>
              </a:r>
            </a:p>
          </p:txBody>
        </p:sp>
      </p:grpSp>
      <p:grpSp>
        <p:nvGrpSpPr>
          <p:cNvPr id="19" name="Group 19"/>
          <p:cNvGrpSpPr/>
          <p:nvPr/>
        </p:nvGrpSpPr>
        <p:grpSpPr>
          <a:xfrm>
            <a:off x="12714834" y="4136975"/>
            <a:ext cx="637877" cy="637878"/>
            <a:chOff x="0" y="0"/>
            <a:chExt cx="850503" cy="850503"/>
          </a:xfrm>
        </p:grpSpPr>
        <p:sp>
          <p:nvSpPr>
            <p:cNvPr id="20" name="Freeform 20"/>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sp>
        <p:nvSpPr>
          <p:cNvPr id="21" name="Freeform 21" descr="preencoded.png"/>
          <p:cNvSpPr/>
          <p:nvPr/>
        </p:nvSpPr>
        <p:spPr>
          <a:xfrm>
            <a:off x="12821171" y="4190107"/>
            <a:ext cx="425203" cy="531614"/>
          </a:xfrm>
          <a:custGeom>
            <a:avLst/>
            <a:gdLst/>
            <a:ahLst/>
            <a:cxnLst/>
            <a:rect l="l" t="t" r="r" b="b"/>
            <a:pathLst>
              <a:path w="425203" h="531614">
                <a:moveTo>
                  <a:pt x="0" y="0"/>
                </a:moveTo>
                <a:lnTo>
                  <a:pt x="425203" y="0"/>
                </a:lnTo>
                <a:lnTo>
                  <a:pt x="425203" y="531614"/>
                </a:lnTo>
                <a:lnTo>
                  <a:pt x="0" y="531614"/>
                </a:lnTo>
                <a:lnTo>
                  <a:pt x="0" y="0"/>
                </a:lnTo>
                <a:close/>
              </a:path>
            </a:pathLst>
          </a:custGeom>
          <a:blipFill>
            <a:blip r:embed="rId5"/>
            <a:stretch>
              <a:fillRect l="-233" r="-233"/>
            </a:stretch>
          </a:blipFill>
        </p:spPr>
        <p:txBody>
          <a:bodyPr/>
          <a:lstStyle/>
          <a:p>
            <a:endParaRPr lang="en-PK"/>
          </a:p>
        </p:txBody>
      </p:sp>
      <p:grpSp>
        <p:nvGrpSpPr>
          <p:cNvPr id="22" name="Group 22"/>
          <p:cNvGrpSpPr/>
          <p:nvPr/>
        </p:nvGrpSpPr>
        <p:grpSpPr>
          <a:xfrm>
            <a:off x="13636229" y="4136975"/>
            <a:ext cx="3659684" cy="1131455"/>
            <a:chOff x="0" y="0"/>
            <a:chExt cx="4879578" cy="1508607"/>
          </a:xfrm>
        </p:grpSpPr>
        <p:sp>
          <p:nvSpPr>
            <p:cNvPr id="23" name="Freeform 23"/>
            <p:cNvSpPr/>
            <p:nvPr/>
          </p:nvSpPr>
          <p:spPr>
            <a:xfrm>
              <a:off x="0" y="0"/>
              <a:ext cx="4879579" cy="1508607"/>
            </a:xfrm>
            <a:custGeom>
              <a:avLst/>
              <a:gdLst/>
              <a:ahLst/>
              <a:cxnLst/>
              <a:rect l="l" t="t" r="r" b="b"/>
              <a:pathLst>
                <a:path w="4879579" h="1508607">
                  <a:moveTo>
                    <a:pt x="0" y="0"/>
                  </a:moveTo>
                  <a:lnTo>
                    <a:pt x="4879579" y="0"/>
                  </a:lnTo>
                  <a:lnTo>
                    <a:pt x="4879579" y="1508607"/>
                  </a:lnTo>
                  <a:lnTo>
                    <a:pt x="0" y="1508607"/>
                  </a:lnTo>
                  <a:close/>
                </a:path>
              </a:pathLst>
            </a:custGeom>
            <a:solidFill>
              <a:srgbClr val="000000">
                <a:alpha val="0"/>
              </a:srgbClr>
            </a:solidFill>
          </p:spPr>
          <p:txBody>
            <a:bodyPr/>
            <a:lstStyle/>
            <a:p>
              <a:endParaRPr lang="en-PK"/>
            </a:p>
          </p:txBody>
        </p:sp>
        <p:sp>
          <p:nvSpPr>
            <p:cNvPr id="24" name="TextBox 24"/>
            <p:cNvSpPr txBox="1"/>
            <p:nvPr/>
          </p:nvSpPr>
          <p:spPr>
            <a:xfrm>
              <a:off x="0" y="-19050"/>
              <a:ext cx="4879578" cy="1527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Shortened Time-to-Hire</a:t>
              </a:r>
            </a:p>
          </p:txBody>
        </p:sp>
      </p:grpSp>
      <p:grpSp>
        <p:nvGrpSpPr>
          <p:cNvPr id="25" name="Group 25"/>
          <p:cNvGrpSpPr/>
          <p:nvPr/>
        </p:nvGrpSpPr>
        <p:grpSpPr>
          <a:xfrm>
            <a:off x="13636229" y="5192911"/>
            <a:ext cx="3659684" cy="907256"/>
            <a:chOff x="0" y="0"/>
            <a:chExt cx="4879578" cy="1209675"/>
          </a:xfrm>
        </p:grpSpPr>
        <p:sp>
          <p:nvSpPr>
            <p:cNvPr id="26" name="Freeform 26"/>
            <p:cNvSpPr/>
            <p:nvPr/>
          </p:nvSpPr>
          <p:spPr>
            <a:xfrm>
              <a:off x="0" y="0"/>
              <a:ext cx="4879579" cy="1209675"/>
            </a:xfrm>
            <a:custGeom>
              <a:avLst/>
              <a:gdLst/>
              <a:ahLst/>
              <a:cxnLst/>
              <a:rect l="l" t="t" r="r" b="b"/>
              <a:pathLst>
                <a:path w="4879579" h="1209675">
                  <a:moveTo>
                    <a:pt x="0" y="0"/>
                  </a:moveTo>
                  <a:lnTo>
                    <a:pt x="4879579" y="0"/>
                  </a:lnTo>
                  <a:lnTo>
                    <a:pt x="4879579" y="1209675"/>
                  </a:lnTo>
                  <a:lnTo>
                    <a:pt x="0" y="1209675"/>
                  </a:lnTo>
                  <a:close/>
                </a:path>
              </a:pathLst>
            </a:custGeom>
            <a:solidFill>
              <a:srgbClr val="000000">
                <a:alpha val="0"/>
              </a:srgbClr>
            </a:solidFill>
          </p:spPr>
          <p:txBody>
            <a:bodyPr/>
            <a:lstStyle/>
            <a:p>
              <a:endParaRPr lang="en-PK"/>
            </a:p>
          </p:txBody>
        </p:sp>
        <p:sp>
          <p:nvSpPr>
            <p:cNvPr id="27" name="TextBox 27"/>
            <p:cNvSpPr txBox="1"/>
            <p:nvPr/>
          </p:nvSpPr>
          <p:spPr>
            <a:xfrm>
              <a:off x="0" y="-95250"/>
              <a:ext cx="4879578" cy="130492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Reduce the time it takes to hire new employees.</a:t>
              </a:r>
            </a:p>
          </p:txBody>
        </p:sp>
      </p:grpSp>
      <p:grpSp>
        <p:nvGrpSpPr>
          <p:cNvPr id="28" name="Group 28"/>
          <p:cNvGrpSpPr/>
          <p:nvPr/>
        </p:nvGrpSpPr>
        <p:grpSpPr>
          <a:xfrm>
            <a:off x="7850237" y="6713339"/>
            <a:ext cx="637877" cy="637877"/>
            <a:chOff x="0" y="0"/>
            <a:chExt cx="850503" cy="850503"/>
          </a:xfrm>
        </p:grpSpPr>
        <p:sp>
          <p:nvSpPr>
            <p:cNvPr id="29" name="Freeform 29"/>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sp>
        <p:nvSpPr>
          <p:cNvPr id="30" name="Freeform 30" descr="preencoded.png"/>
          <p:cNvSpPr/>
          <p:nvPr/>
        </p:nvSpPr>
        <p:spPr>
          <a:xfrm>
            <a:off x="7956575" y="6766471"/>
            <a:ext cx="425203" cy="531614"/>
          </a:xfrm>
          <a:custGeom>
            <a:avLst/>
            <a:gdLst/>
            <a:ahLst/>
            <a:cxnLst/>
            <a:rect l="l" t="t" r="r" b="b"/>
            <a:pathLst>
              <a:path w="425203" h="531614">
                <a:moveTo>
                  <a:pt x="0" y="0"/>
                </a:moveTo>
                <a:lnTo>
                  <a:pt x="425203" y="0"/>
                </a:lnTo>
                <a:lnTo>
                  <a:pt x="425203" y="531614"/>
                </a:lnTo>
                <a:lnTo>
                  <a:pt x="0" y="531614"/>
                </a:lnTo>
                <a:lnTo>
                  <a:pt x="0" y="0"/>
                </a:lnTo>
                <a:close/>
              </a:path>
            </a:pathLst>
          </a:custGeom>
          <a:blipFill>
            <a:blip r:embed="rId6"/>
            <a:stretch>
              <a:fillRect l="-233" r="-233"/>
            </a:stretch>
          </a:blipFill>
        </p:spPr>
        <p:txBody>
          <a:bodyPr/>
          <a:lstStyle/>
          <a:p>
            <a:endParaRPr lang="en-PK"/>
          </a:p>
        </p:txBody>
      </p:sp>
      <p:grpSp>
        <p:nvGrpSpPr>
          <p:cNvPr id="31" name="Group 31"/>
          <p:cNvGrpSpPr/>
          <p:nvPr/>
        </p:nvGrpSpPr>
        <p:grpSpPr>
          <a:xfrm>
            <a:off x="8771632" y="6713339"/>
            <a:ext cx="5761102" cy="655205"/>
            <a:chOff x="0" y="0"/>
            <a:chExt cx="7681469" cy="873607"/>
          </a:xfrm>
        </p:grpSpPr>
        <p:sp>
          <p:nvSpPr>
            <p:cNvPr id="32" name="Freeform 32"/>
            <p:cNvSpPr/>
            <p:nvPr/>
          </p:nvSpPr>
          <p:spPr>
            <a:xfrm>
              <a:off x="0" y="0"/>
              <a:ext cx="7681470" cy="873607"/>
            </a:xfrm>
            <a:custGeom>
              <a:avLst/>
              <a:gdLst/>
              <a:ahLst/>
              <a:cxnLst/>
              <a:rect l="l" t="t" r="r" b="b"/>
              <a:pathLst>
                <a:path w="7681470" h="873607">
                  <a:moveTo>
                    <a:pt x="0" y="0"/>
                  </a:moveTo>
                  <a:lnTo>
                    <a:pt x="7681470" y="0"/>
                  </a:lnTo>
                  <a:lnTo>
                    <a:pt x="7681470" y="873607"/>
                  </a:lnTo>
                  <a:lnTo>
                    <a:pt x="0" y="873607"/>
                  </a:lnTo>
                  <a:close/>
                </a:path>
              </a:pathLst>
            </a:custGeom>
            <a:solidFill>
              <a:srgbClr val="000000">
                <a:alpha val="0"/>
              </a:srgbClr>
            </a:solidFill>
          </p:spPr>
          <p:txBody>
            <a:bodyPr/>
            <a:lstStyle/>
            <a:p>
              <a:endParaRPr lang="en-PK"/>
            </a:p>
          </p:txBody>
        </p:sp>
        <p:sp>
          <p:nvSpPr>
            <p:cNvPr id="33" name="TextBox 33"/>
            <p:cNvSpPr txBox="1"/>
            <p:nvPr/>
          </p:nvSpPr>
          <p:spPr>
            <a:xfrm>
              <a:off x="0" y="-19050"/>
              <a:ext cx="7681469"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Legally Compliant</a:t>
              </a:r>
            </a:p>
          </p:txBody>
        </p:sp>
      </p:grpSp>
      <p:grpSp>
        <p:nvGrpSpPr>
          <p:cNvPr id="34" name="Group 34"/>
          <p:cNvGrpSpPr/>
          <p:nvPr/>
        </p:nvGrpSpPr>
        <p:grpSpPr>
          <a:xfrm>
            <a:off x="8771632" y="7326362"/>
            <a:ext cx="8524131" cy="453629"/>
            <a:chOff x="0" y="0"/>
            <a:chExt cx="11365508" cy="604838"/>
          </a:xfrm>
        </p:grpSpPr>
        <p:sp>
          <p:nvSpPr>
            <p:cNvPr id="35" name="Freeform 35"/>
            <p:cNvSpPr/>
            <p:nvPr/>
          </p:nvSpPr>
          <p:spPr>
            <a:xfrm>
              <a:off x="0" y="0"/>
              <a:ext cx="11365509" cy="604838"/>
            </a:xfrm>
            <a:custGeom>
              <a:avLst/>
              <a:gdLst/>
              <a:ahLst/>
              <a:cxnLst/>
              <a:rect l="l" t="t" r="r" b="b"/>
              <a:pathLst>
                <a:path w="11365509" h="604838">
                  <a:moveTo>
                    <a:pt x="0" y="0"/>
                  </a:moveTo>
                  <a:lnTo>
                    <a:pt x="11365509" y="0"/>
                  </a:lnTo>
                  <a:lnTo>
                    <a:pt x="11365509" y="604838"/>
                  </a:lnTo>
                  <a:lnTo>
                    <a:pt x="0" y="604838"/>
                  </a:lnTo>
                  <a:close/>
                </a:path>
              </a:pathLst>
            </a:custGeom>
            <a:solidFill>
              <a:srgbClr val="000000">
                <a:alpha val="0"/>
              </a:srgbClr>
            </a:solidFill>
          </p:spPr>
          <p:txBody>
            <a:bodyPr/>
            <a:lstStyle/>
            <a:p>
              <a:endParaRPr lang="en-PK"/>
            </a:p>
          </p:txBody>
        </p:sp>
        <p:sp>
          <p:nvSpPr>
            <p:cNvPr id="36" name="TextBox 36"/>
            <p:cNvSpPr txBox="1"/>
            <p:nvPr/>
          </p:nvSpPr>
          <p:spPr>
            <a:xfrm>
              <a:off x="0" y="-95250"/>
              <a:ext cx="11365508"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Ensure explainable and legally compliant decisions.</a:t>
              </a:r>
            </a:p>
          </p:txBody>
        </p:sp>
      </p:grpSp>
    </p:spTree>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grpSp>
        <p:nvGrpSpPr>
          <p:cNvPr id="6" name="Group 6"/>
          <p:cNvGrpSpPr/>
          <p:nvPr/>
        </p:nvGrpSpPr>
        <p:grpSpPr>
          <a:xfrm>
            <a:off x="992237" y="751836"/>
            <a:ext cx="13650665" cy="2080958"/>
            <a:chOff x="0" y="0"/>
            <a:chExt cx="18200887" cy="2774611"/>
          </a:xfrm>
        </p:grpSpPr>
        <p:sp>
          <p:nvSpPr>
            <p:cNvPr id="7" name="Freeform 7"/>
            <p:cNvSpPr/>
            <p:nvPr/>
          </p:nvSpPr>
          <p:spPr>
            <a:xfrm>
              <a:off x="0" y="0"/>
              <a:ext cx="18200887" cy="2774611"/>
            </a:xfrm>
            <a:custGeom>
              <a:avLst/>
              <a:gdLst/>
              <a:ahLst/>
              <a:cxnLst/>
              <a:rect l="l" t="t" r="r" b="b"/>
              <a:pathLst>
                <a:path w="18200887" h="2774611">
                  <a:moveTo>
                    <a:pt x="0" y="0"/>
                  </a:moveTo>
                  <a:lnTo>
                    <a:pt x="18200887" y="0"/>
                  </a:lnTo>
                  <a:lnTo>
                    <a:pt x="18200887" y="2774611"/>
                  </a:lnTo>
                  <a:lnTo>
                    <a:pt x="0" y="2774611"/>
                  </a:lnTo>
                  <a:close/>
                </a:path>
              </a:pathLst>
            </a:custGeom>
            <a:solidFill>
              <a:srgbClr val="000000">
                <a:alpha val="0"/>
              </a:srgbClr>
            </a:solidFill>
          </p:spPr>
          <p:txBody>
            <a:bodyPr/>
            <a:lstStyle/>
            <a:p>
              <a:endParaRPr lang="en-PK"/>
            </a:p>
          </p:txBody>
        </p:sp>
        <p:sp>
          <p:nvSpPr>
            <p:cNvPr id="8" name="TextBox 8"/>
            <p:cNvSpPr txBox="1"/>
            <p:nvPr/>
          </p:nvSpPr>
          <p:spPr>
            <a:xfrm>
              <a:off x="0" y="-28575"/>
              <a:ext cx="18200887" cy="28031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Discussion: Validation and Challenges</a:t>
              </a:r>
            </a:p>
          </p:txBody>
        </p:sp>
      </p:grpSp>
      <p:grpSp>
        <p:nvGrpSpPr>
          <p:cNvPr id="9" name="Group 9"/>
          <p:cNvGrpSpPr/>
          <p:nvPr/>
        </p:nvGrpSpPr>
        <p:grpSpPr>
          <a:xfrm>
            <a:off x="2615999" y="4283422"/>
            <a:ext cx="3544044" cy="785659"/>
            <a:chOff x="0" y="0"/>
            <a:chExt cx="4725392" cy="1047545"/>
          </a:xfrm>
        </p:grpSpPr>
        <p:sp>
          <p:nvSpPr>
            <p:cNvPr id="10" name="Freeform 10"/>
            <p:cNvSpPr/>
            <p:nvPr/>
          </p:nvSpPr>
          <p:spPr>
            <a:xfrm>
              <a:off x="0" y="0"/>
              <a:ext cx="4725392" cy="1047545"/>
            </a:xfrm>
            <a:custGeom>
              <a:avLst/>
              <a:gdLst/>
              <a:ahLst/>
              <a:cxnLst/>
              <a:rect l="l" t="t" r="r" b="b"/>
              <a:pathLst>
                <a:path w="4725392" h="1047545">
                  <a:moveTo>
                    <a:pt x="0" y="0"/>
                  </a:moveTo>
                  <a:lnTo>
                    <a:pt x="4725392" y="0"/>
                  </a:lnTo>
                  <a:lnTo>
                    <a:pt x="4725392" y="1047545"/>
                  </a:lnTo>
                  <a:lnTo>
                    <a:pt x="0" y="1047545"/>
                  </a:lnTo>
                  <a:close/>
                </a:path>
              </a:pathLst>
            </a:custGeom>
            <a:solidFill>
              <a:srgbClr val="000000">
                <a:alpha val="0"/>
              </a:srgbClr>
            </a:solidFill>
          </p:spPr>
          <p:txBody>
            <a:bodyPr/>
            <a:lstStyle/>
            <a:p>
              <a:endParaRPr lang="en-PK"/>
            </a:p>
          </p:txBody>
        </p:sp>
        <p:sp>
          <p:nvSpPr>
            <p:cNvPr id="11" name="TextBox 11"/>
            <p:cNvSpPr txBox="1"/>
            <p:nvPr/>
          </p:nvSpPr>
          <p:spPr>
            <a:xfrm>
              <a:off x="0" y="-19050"/>
              <a:ext cx="4725392" cy="1066595"/>
            </a:xfrm>
            <a:prstGeom prst="rect">
              <a:avLst/>
            </a:prstGeom>
          </p:spPr>
          <p:txBody>
            <a:bodyPr lIns="0" tIns="0" rIns="0" bIns="0" rtlCol="0" anchor="t"/>
            <a:lstStyle/>
            <a:p>
              <a:pPr algn="l">
                <a:lnSpc>
                  <a:spcPts val="4562"/>
                </a:lnSpc>
              </a:pPr>
              <a:r>
                <a:rPr lang="en-US" sz="3649" b="1">
                  <a:solidFill>
                    <a:srgbClr val="1D1D1B"/>
                  </a:solidFill>
                  <a:latin typeface="Tomorrow Bold"/>
                  <a:ea typeface="Tomorrow Bold"/>
                  <a:cs typeface="Tomorrow Bold"/>
                  <a:sym typeface="Tomorrow Bold"/>
                </a:rPr>
                <a:t>Validation</a:t>
              </a:r>
            </a:p>
          </p:txBody>
        </p:sp>
      </p:grpSp>
      <p:grpSp>
        <p:nvGrpSpPr>
          <p:cNvPr id="12" name="Group 12"/>
          <p:cNvGrpSpPr/>
          <p:nvPr/>
        </p:nvGrpSpPr>
        <p:grpSpPr>
          <a:xfrm>
            <a:off x="992238" y="5120580"/>
            <a:ext cx="7805886" cy="670888"/>
            <a:chOff x="0" y="0"/>
            <a:chExt cx="10407848" cy="894518"/>
          </a:xfrm>
        </p:grpSpPr>
        <p:sp>
          <p:nvSpPr>
            <p:cNvPr id="13" name="Freeform 13"/>
            <p:cNvSpPr/>
            <p:nvPr/>
          </p:nvSpPr>
          <p:spPr>
            <a:xfrm>
              <a:off x="0" y="0"/>
              <a:ext cx="10407848" cy="894518"/>
            </a:xfrm>
            <a:custGeom>
              <a:avLst/>
              <a:gdLst/>
              <a:ahLst/>
              <a:cxnLst/>
              <a:rect l="l" t="t" r="r" b="b"/>
              <a:pathLst>
                <a:path w="10407848" h="894518">
                  <a:moveTo>
                    <a:pt x="0" y="0"/>
                  </a:moveTo>
                  <a:lnTo>
                    <a:pt x="10407848" y="0"/>
                  </a:lnTo>
                  <a:lnTo>
                    <a:pt x="10407848" y="894518"/>
                  </a:lnTo>
                  <a:lnTo>
                    <a:pt x="0" y="894518"/>
                  </a:lnTo>
                  <a:close/>
                </a:path>
              </a:pathLst>
            </a:custGeom>
            <a:solidFill>
              <a:srgbClr val="000000">
                <a:alpha val="0"/>
              </a:srgbClr>
            </a:solidFill>
          </p:spPr>
          <p:txBody>
            <a:bodyPr/>
            <a:lstStyle/>
            <a:p>
              <a:endParaRPr lang="en-PK"/>
            </a:p>
          </p:txBody>
        </p:sp>
        <p:sp>
          <p:nvSpPr>
            <p:cNvPr id="14" name="TextBox 14"/>
            <p:cNvSpPr txBox="1"/>
            <p:nvPr/>
          </p:nvSpPr>
          <p:spPr>
            <a:xfrm>
              <a:off x="0" y="-133350"/>
              <a:ext cx="10407848" cy="1027868"/>
            </a:xfrm>
            <a:prstGeom prst="rect">
              <a:avLst/>
            </a:prstGeom>
          </p:spPr>
          <p:txBody>
            <a:bodyPr lIns="0" tIns="0" rIns="0" bIns="0" rtlCol="0" anchor="t"/>
            <a:lstStyle/>
            <a:p>
              <a:pPr algn="l">
                <a:lnSpc>
                  <a:spcPts val="5028"/>
                </a:lnSpc>
              </a:pPr>
              <a:r>
                <a:rPr lang="en-US" sz="3087">
                  <a:solidFill>
                    <a:srgbClr val="61615C"/>
                  </a:solidFill>
                  <a:latin typeface="Tomorrow"/>
                  <a:ea typeface="Tomorrow"/>
                  <a:cs typeface="Tomorrow"/>
                  <a:sym typeface="Tomorrow"/>
                </a:rPr>
                <a:t>Validated using existing tools.</a:t>
              </a:r>
            </a:p>
          </p:txBody>
        </p:sp>
      </p:grpSp>
      <p:grpSp>
        <p:nvGrpSpPr>
          <p:cNvPr id="15" name="Group 15"/>
          <p:cNvGrpSpPr/>
          <p:nvPr/>
        </p:nvGrpSpPr>
        <p:grpSpPr>
          <a:xfrm>
            <a:off x="992238" y="5829300"/>
            <a:ext cx="7805886" cy="670888"/>
            <a:chOff x="0" y="0"/>
            <a:chExt cx="10407848" cy="894518"/>
          </a:xfrm>
        </p:grpSpPr>
        <p:sp>
          <p:nvSpPr>
            <p:cNvPr id="16" name="Freeform 16"/>
            <p:cNvSpPr/>
            <p:nvPr/>
          </p:nvSpPr>
          <p:spPr>
            <a:xfrm>
              <a:off x="0" y="0"/>
              <a:ext cx="10407848" cy="894518"/>
            </a:xfrm>
            <a:custGeom>
              <a:avLst/>
              <a:gdLst/>
              <a:ahLst/>
              <a:cxnLst/>
              <a:rect l="l" t="t" r="r" b="b"/>
              <a:pathLst>
                <a:path w="10407848" h="894518">
                  <a:moveTo>
                    <a:pt x="0" y="0"/>
                  </a:moveTo>
                  <a:lnTo>
                    <a:pt x="10407848" y="0"/>
                  </a:lnTo>
                  <a:lnTo>
                    <a:pt x="10407848" y="894518"/>
                  </a:lnTo>
                  <a:lnTo>
                    <a:pt x="0" y="894518"/>
                  </a:lnTo>
                  <a:close/>
                </a:path>
              </a:pathLst>
            </a:custGeom>
            <a:solidFill>
              <a:srgbClr val="000000">
                <a:alpha val="0"/>
              </a:srgbClr>
            </a:solidFill>
          </p:spPr>
          <p:txBody>
            <a:bodyPr/>
            <a:lstStyle/>
            <a:p>
              <a:endParaRPr lang="en-PK"/>
            </a:p>
          </p:txBody>
        </p:sp>
        <p:sp>
          <p:nvSpPr>
            <p:cNvPr id="17" name="TextBox 17"/>
            <p:cNvSpPr txBox="1"/>
            <p:nvPr/>
          </p:nvSpPr>
          <p:spPr>
            <a:xfrm>
              <a:off x="0" y="-133350"/>
              <a:ext cx="10407848" cy="1027868"/>
            </a:xfrm>
            <a:prstGeom prst="rect">
              <a:avLst/>
            </a:prstGeom>
          </p:spPr>
          <p:txBody>
            <a:bodyPr lIns="0" tIns="0" rIns="0" bIns="0" rtlCol="0" anchor="t"/>
            <a:lstStyle/>
            <a:p>
              <a:pPr marL="465631" lvl="1" indent="-232815" algn="l">
                <a:lnSpc>
                  <a:spcPts val="5028"/>
                </a:lnSpc>
                <a:buFont typeface="Arial"/>
                <a:buChar char="•"/>
              </a:pPr>
              <a:r>
                <a:rPr lang="en-US" sz="3087">
                  <a:solidFill>
                    <a:srgbClr val="61615C"/>
                  </a:solidFill>
                  <a:latin typeface="Tomorrow"/>
                  <a:ea typeface="Tomorrow"/>
                  <a:cs typeface="Tomorrow"/>
                  <a:sym typeface="Tomorrow"/>
                </a:rPr>
                <a:t>BERT</a:t>
              </a:r>
            </a:p>
          </p:txBody>
        </p:sp>
      </p:grpSp>
      <p:grpSp>
        <p:nvGrpSpPr>
          <p:cNvPr id="18" name="Group 18"/>
          <p:cNvGrpSpPr/>
          <p:nvPr/>
        </p:nvGrpSpPr>
        <p:grpSpPr>
          <a:xfrm>
            <a:off x="992238" y="6382048"/>
            <a:ext cx="7805886" cy="670888"/>
            <a:chOff x="0" y="0"/>
            <a:chExt cx="10407848" cy="894518"/>
          </a:xfrm>
        </p:grpSpPr>
        <p:sp>
          <p:nvSpPr>
            <p:cNvPr id="19" name="Freeform 19"/>
            <p:cNvSpPr/>
            <p:nvPr/>
          </p:nvSpPr>
          <p:spPr>
            <a:xfrm>
              <a:off x="0" y="0"/>
              <a:ext cx="10407848" cy="894518"/>
            </a:xfrm>
            <a:custGeom>
              <a:avLst/>
              <a:gdLst/>
              <a:ahLst/>
              <a:cxnLst/>
              <a:rect l="l" t="t" r="r" b="b"/>
              <a:pathLst>
                <a:path w="10407848" h="894518">
                  <a:moveTo>
                    <a:pt x="0" y="0"/>
                  </a:moveTo>
                  <a:lnTo>
                    <a:pt x="10407848" y="0"/>
                  </a:lnTo>
                  <a:lnTo>
                    <a:pt x="10407848" y="894518"/>
                  </a:lnTo>
                  <a:lnTo>
                    <a:pt x="0" y="894518"/>
                  </a:lnTo>
                  <a:close/>
                </a:path>
              </a:pathLst>
            </a:custGeom>
            <a:solidFill>
              <a:srgbClr val="000000">
                <a:alpha val="0"/>
              </a:srgbClr>
            </a:solidFill>
          </p:spPr>
          <p:txBody>
            <a:bodyPr/>
            <a:lstStyle/>
            <a:p>
              <a:endParaRPr lang="en-PK"/>
            </a:p>
          </p:txBody>
        </p:sp>
        <p:sp>
          <p:nvSpPr>
            <p:cNvPr id="20" name="TextBox 20"/>
            <p:cNvSpPr txBox="1"/>
            <p:nvPr/>
          </p:nvSpPr>
          <p:spPr>
            <a:xfrm>
              <a:off x="0" y="-133350"/>
              <a:ext cx="10407848" cy="1027868"/>
            </a:xfrm>
            <a:prstGeom prst="rect">
              <a:avLst/>
            </a:prstGeom>
          </p:spPr>
          <p:txBody>
            <a:bodyPr lIns="0" tIns="0" rIns="0" bIns="0" rtlCol="0" anchor="t"/>
            <a:lstStyle/>
            <a:p>
              <a:pPr marL="465631" lvl="1" indent="-232815" algn="l">
                <a:lnSpc>
                  <a:spcPts val="5028"/>
                </a:lnSpc>
                <a:buFont typeface="Arial"/>
                <a:buChar char="•"/>
              </a:pPr>
              <a:r>
                <a:rPr lang="en-US" sz="3087">
                  <a:solidFill>
                    <a:srgbClr val="61615C"/>
                  </a:solidFill>
                  <a:latin typeface="Tomorrow"/>
                  <a:ea typeface="Tomorrow"/>
                  <a:cs typeface="Tomorrow"/>
                  <a:sym typeface="Tomorrow"/>
                </a:rPr>
                <a:t>SHAP</a:t>
              </a:r>
            </a:p>
          </p:txBody>
        </p:sp>
      </p:grpSp>
      <p:grpSp>
        <p:nvGrpSpPr>
          <p:cNvPr id="21" name="Group 21"/>
          <p:cNvGrpSpPr/>
          <p:nvPr/>
        </p:nvGrpSpPr>
        <p:grpSpPr>
          <a:xfrm>
            <a:off x="992238" y="6934795"/>
            <a:ext cx="7805886" cy="670888"/>
            <a:chOff x="0" y="0"/>
            <a:chExt cx="10407848" cy="894518"/>
          </a:xfrm>
        </p:grpSpPr>
        <p:sp>
          <p:nvSpPr>
            <p:cNvPr id="22" name="Freeform 22"/>
            <p:cNvSpPr/>
            <p:nvPr/>
          </p:nvSpPr>
          <p:spPr>
            <a:xfrm>
              <a:off x="0" y="0"/>
              <a:ext cx="10407848" cy="894518"/>
            </a:xfrm>
            <a:custGeom>
              <a:avLst/>
              <a:gdLst/>
              <a:ahLst/>
              <a:cxnLst/>
              <a:rect l="l" t="t" r="r" b="b"/>
              <a:pathLst>
                <a:path w="10407848" h="894518">
                  <a:moveTo>
                    <a:pt x="0" y="0"/>
                  </a:moveTo>
                  <a:lnTo>
                    <a:pt x="10407848" y="0"/>
                  </a:lnTo>
                  <a:lnTo>
                    <a:pt x="10407848" y="894518"/>
                  </a:lnTo>
                  <a:lnTo>
                    <a:pt x="0" y="894518"/>
                  </a:lnTo>
                  <a:close/>
                </a:path>
              </a:pathLst>
            </a:custGeom>
            <a:solidFill>
              <a:srgbClr val="000000">
                <a:alpha val="0"/>
              </a:srgbClr>
            </a:solidFill>
          </p:spPr>
          <p:txBody>
            <a:bodyPr/>
            <a:lstStyle/>
            <a:p>
              <a:endParaRPr lang="en-PK"/>
            </a:p>
          </p:txBody>
        </p:sp>
        <p:sp>
          <p:nvSpPr>
            <p:cNvPr id="23" name="TextBox 23"/>
            <p:cNvSpPr txBox="1"/>
            <p:nvPr/>
          </p:nvSpPr>
          <p:spPr>
            <a:xfrm>
              <a:off x="0" y="-133350"/>
              <a:ext cx="10407848" cy="1027868"/>
            </a:xfrm>
            <a:prstGeom prst="rect">
              <a:avLst/>
            </a:prstGeom>
          </p:spPr>
          <p:txBody>
            <a:bodyPr lIns="0" tIns="0" rIns="0" bIns="0" rtlCol="0" anchor="t"/>
            <a:lstStyle/>
            <a:p>
              <a:pPr marL="465631" lvl="1" indent="-232815" algn="l">
                <a:lnSpc>
                  <a:spcPts val="5028"/>
                </a:lnSpc>
                <a:buFont typeface="Arial"/>
                <a:buChar char="•"/>
              </a:pPr>
              <a:r>
                <a:rPr lang="en-US" sz="3087">
                  <a:solidFill>
                    <a:srgbClr val="61615C"/>
                  </a:solidFill>
                  <a:latin typeface="Tomorrow"/>
                  <a:ea typeface="Tomorrow"/>
                  <a:cs typeface="Tomorrow"/>
                  <a:sym typeface="Tomorrow"/>
                </a:rPr>
                <a:t>Fairness-aware ML</a:t>
              </a:r>
            </a:p>
          </p:txBody>
        </p:sp>
      </p:grpSp>
      <p:grpSp>
        <p:nvGrpSpPr>
          <p:cNvPr id="24" name="Group 24"/>
          <p:cNvGrpSpPr/>
          <p:nvPr/>
        </p:nvGrpSpPr>
        <p:grpSpPr>
          <a:xfrm>
            <a:off x="11126539" y="4172694"/>
            <a:ext cx="3544044" cy="785659"/>
            <a:chOff x="0" y="0"/>
            <a:chExt cx="4725392" cy="1047545"/>
          </a:xfrm>
        </p:grpSpPr>
        <p:sp>
          <p:nvSpPr>
            <p:cNvPr id="25" name="Freeform 25"/>
            <p:cNvSpPr/>
            <p:nvPr/>
          </p:nvSpPr>
          <p:spPr>
            <a:xfrm>
              <a:off x="0" y="0"/>
              <a:ext cx="4725392" cy="1047545"/>
            </a:xfrm>
            <a:custGeom>
              <a:avLst/>
              <a:gdLst/>
              <a:ahLst/>
              <a:cxnLst/>
              <a:rect l="l" t="t" r="r" b="b"/>
              <a:pathLst>
                <a:path w="4725392" h="1047545">
                  <a:moveTo>
                    <a:pt x="0" y="0"/>
                  </a:moveTo>
                  <a:lnTo>
                    <a:pt x="4725392" y="0"/>
                  </a:lnTo>
                  <a:lnTo>
                    <a:pt x="4725392" y="1047545"/>
                  </a:lnTo>
                  <a:lnTo>
                    <a:pt x="0" y="1047545"/>
                  </a:lnTo>
                  <a:close/>
                </a:path>
              </a:pathLst>
            </a:custGeom>
            <a:solidFill>
              <a:srgbClr val="000000">
                <a:alpha val="0"/>
              </a:srgbClr>
            </a:solidFill>
          </p:spPr>
          <p:txBody>
            <a:bodyPr/>
            <a:lstStyle/>
            <a:p>
              <a:endParaRPr lang="en-PK"/>
            </a:p>
          </p:txBody>
        </p:sp>
        <p:sp>
          <p:nvSpPr>
            <p:cNvPr id="26" name="TextBox 26"/>
            <p:cNvSpPr txBox="1"/>
            <p:nvPr/>
          </p:nvSpPr>
          <p:spPr>
            <a:xfrm>
              <a:off x="0" y="-19050"/>
              <a:ext cx="4725392" cy="1066595"/>
            </a:xfrm>
            <a:prstGeom prst="rect">
              <a:avLst/>
            </a:prstGeom>
          </p:spPr>
          <p:txBody>
            <a:bodyPr lIns="0" tIns="0" rIns="0" bIns="0" rtlCol="0" anchor="t"/>
            <a:lstStyle/>
            <a:p>
              <a:pPr algn="l">
                <a:lnSpc>
                  <a:spcPts val="4562"/>
                </a:lnSpc>
              </a:pPr>
              <a:r>
                <a:rPr lang="en-US" sz="3649" b="1">
                  <a:solidFill>
                    <a:srgbClr val="1D1D1B"/>
                  </a:solidFill>
                  <a:latin typeface="Tomorrow Bold"/>
                  <a:ea typeface="Tomorrow Bold"/>
                  <a:cs typeface="Tomorrow Bold"/>
                  <a:sym typeface="Tomorrow Bold"/>
                </a:rPr>
                <a:t>Key Challenge</a:t>
              </a:r>
            </a:p>
          </p:txBody>
        </p:sp>
      </p:grpSp>
      <p:grpSp>
        <p:nvGrpSpPr>
          <p:cNvPr id="27" name="Group 27"/>
          <p:cNvGrpSpPr/>
          <p:nvPr/>
        </p:nvGrpSpPr>
        <p:grpSpPr>
          <a:xfrm>
            <a:off x="9499401" y="5120580"/>
            <a:ext cx="7805886" cy="1309063"/>
            <a:chOff x="0" y="0"/>
            <a:chExt cx="10407848" cy="1745418"/>
          </a:xfrm>
        </p:grpSpPr>
        <p:sp>
          <p:nvSpPr>
            <p:cNvPr id="28" name="Freeform 28"/>
            <p:cNvSpPr/>
            <p:nvPr/>
          </p:nvSpPr>
          <p:spPr>
            <a:xfrm>
              <a:off x="0" y="0"/>
              <a:ext cx="10407848" cy="1745417"/>
            </a:xfrm>
            <a:custGeom>
              <a:avLst/>
              <a:gdLst/>
              <a:ahLst/>
              <a:cxnLst/>
              <a:rect l="l" t="t" r="r" b="b"/>
              <a:pathLst>
                <a:path w="10407848" h="1745417">
                  <a:moveTo>
                    <a:pt x="0" y="0"/>
                  </a:moveTo>
                  <a:lnTo>
                    <a:pt x="10407848" y="0"/>
                  </a:lnTo>
                  <a:lnTo>
                    <a:pt x="10407848" y="1745417"/>
                  </a:lnTo>
                  <a:lnTo>
                    <a:pt x="0" y="1745417"/>
                  </a:lnTo>
                  <a:close/>
                </a:path>
              </a:pathLst>
            </a:custGeom>
            <a:solidFill>
              <a:srgbClr val="000000">
                <a:alpha val="0"/>
              </a:srgbClr>
            </a:solidFill>
          </p:spPr>
          <p:txBody>
            <a:bodyPr/>
            <a:lstStyle/>
            <a:p>
              <a:endParaRPr lang="en-PK"/>
            </a:p>
          </p:txBody>
        </p:sp>
        <p:sp>
          <p:nvSpPr>
            <p:cNvPr id="29" name="TextBox 29"/>
            <p:cNvSpPr txBox="1"/>
            <p:nvPr/>
          </p:nvSpPr>
          <p:spPr>
            <a:xfrm>
              <a:off x="0" y="-133350"/>
              <a:ext cx="10407848" cy="1878768"/>
            </a:xfrm>
            <a:prstGeom prst="rect">
              <a:avLst/>
            </a:prstGeom>
          </p:spPr>
          <p:txBody>
            <a:bodyPr lIns="0" tIns="0" rIns="0" bIns="0" rtlCol="0" anchor="t"/>
            <a:lstStyle/>
            <a:p>
              <a:pPr algn="l">
                <a:lnSpc>
                  <a:spcPts val="5028"/>
                </a:lnSpc>
              </a:pPr>
              <a:r>
                <a:rPr lang="en-US" sz="3087">
                  <a:solidFill>
                    <a:srgbClr val="61615C"/>
                  </a:solidFill>
                  <a:latin typeface="Tomorrow"/>
                  <a:ea typeface="Tomorrow"/>
                  <a:cs typeface="Tomorrow"/>
                  <a:sym typeface="Tomorrow"/>
                </a:rPr>
                <a:t>Finding balance in empirical performance and fairness.</a:t>
              </a:r>
            </a:p>
          </p:txBody>
        </p:sp>
      </p:grpSp>
      <p:sp>
        <p:nvSpPr>
          <p:cNvPr id="30" name="Freeform 30" descr="preencoded.png"/>
          <p:cNvSpPr/>
          <p:nvPr/>
        </p:nvSpPr>
        <p:spPr>
          <a:xfrm>
            <a:off x="9499401" y="3480495"/>
            <a:ext cx="1417588" cy="1701105"/>
          </a:xfrm>
          <a:custGeom>
            <a:avLst/>
            <a:gdLst/>
            <a:ahLst/>
            <a:cxnLst/>
            <a:rect l="l" t="t" r="r" b="b"/>
            <a:pathLst>
              <a:path w="1417588" h="1701105">
                <a:moveTo>
                  <a:pt x="0" y="0"/>
                </a:moveTo>
                <a:lnTo>
                  <a:pt x="1417588" y="0"/>
                </a:lnTo>
                <a:lnTo>
                  <a:pt x="1417588" y="1701105"/>
                </a:lnTo>
                <a:lnTo>
                  <a:pt x="0" y="1701105"/>
                </a:lnTo>
                <a:lnTo>
                  <a:pt x="0" y="0"/>
                </a:lnTo>
                <a:close/>
              </a:path>
            </a:pathLst>
          </a:custGeom>
          <a:blipFill>
            <a:blip r:embed="rId3"/>
            <a:stretch>
              <a:fillRect t="-55" b="-55"/>
            </a:stretch>
          </a:blipFill>
        </p:spPr>
        <p:txBody>
          <a:bodyPr/>
          <a:lstStyle/>
          <a:p>
            <a:endParaRPr lang="en-PK"/>
          </a:p>
        </p:txBody>
      </p:sp>
      <p:sp>
        <p:nvSpPr>
          <p:cNvPr id="31" name="Freeform 31" descr="preencoded.png"/>
          <p:cNvSpPr/>
          <p:nvPr/>
        </p:nvSpPr>
        <p:spPr>
          <a:xfrm>
            <a:off x="992237" y="3480495"/>
            <a:ext cx="1417588" cy="1701105"/>
          </a:xfrm>
          <a:custGeom>
            <a:avLst/>
            <a:gdLst/>
            <a:ahLst/>
            <a:cxnLst/>
            <a:rect l="l" t="t" r="r" b="b"/>
            <a:pathLst>
              <a:path w="1417588" h="1701105">
                <a:moveTo>
                  <a:pt x="0" y="0"/>
                </a:moveTo>
                <a:lnTo>
                  <a:pt x="1417588" y="0"/>
                </a:lnTo>
                <a:lnTo>
                  <a:pt x="1417588" y="1701105"/>
                </a:lnTo>
                <a:lnTo>
                  <a:pt x="0" y="1701105"/>
                </a:lnTo>
                <a:lnTo>
                  <a:pt x="0" y="0"/>
                </a:lnTo>
                <a:close/>
              </a:path>
            </a:pathLst>
          </a:custGeom>
          <a:blipFill>
            <a:blip r:embed="rId3"/>
            <a:stretch>
              <a:fillRect t="-55" b="-55"/>
            </a:stretch>
          </a:blipFill>
        </p:spPr>
        <p:txBody>
          <a:bodyPr/>
          <a:lstStyle/>
          <a:p>
            <a:endParaRPr lang="en-PK"/>
          </a:p>
        </p:txBody>
      </p:sp>
    </p:spTree>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PK"/>
          </a:p>
        </p:txBody>
      </p:sp>
      <p:grpSp>
        <p:nvGrpSpPr>
          <p:cNvPr id="7" name="Group 7"/>
          <p:cNvGrpSpPr/>
          <p:nvPr/>
        </p:nvGrpSpPr>
        <p:grpSpPr>
          <a:xfrm>
            <a:off x="7850237" y="1815853"/>
            <a:ext cx="9445526" cy="2197149"/>
            <a:chOff x="0" y="0"/>
            <a:chExt cx="12594035" cy="2929532"/>
          </a:xfrm>
        </p:grpSpPr>
        <p:sp>
          <p:nvSpPr>
            <p:cNvPr id="8" name="Freeform 8"/>
            <p:cNvSpPr/>
            <p:nvPr/>
          </p:nvSpPr>
          <p:spPr>
            <a:xfrm>
              <a:off x="0" y="0"/>
              <a:ext cx="12594035" cy="2929532"/>
            </a:xfrm>
            <a:custGeom>
              <a:avLst/>
              <a:gdLst/>
              <a:ahLst/>
              <a:cxnLst/>
              <a:rect l="l" t="t" r="r" b="b"/>
              <a:pathLst>
                <a:path w="12594035" h="2929532">
                  <a:moveTo>
                    <a:pt x="0" y="0"/>
                  </a:moveTo>
                  <a:lnTo>
                    <a:pt x="12594035" y="0"/>
                  </a:lnTo>
                  <a:lnTo>
                    <a:pt x="12594035" y="2929532"/>
                  </a:lnTo>
                  <a:lnTo>
                    <a:pt x="0" y="2929532"/>
                  </a:lnTo>
                  <a:close/>
                </a:path>
              </a:pathLst>
            </a:custGeom>
            <a:solidFill>
              <a:srgbClr val="000000">
                <a:alpha val="0"/>
              </a:srgbClr>
            </a:solidFill>
          </p:spPr>
          <p:txBody>
            <a:bodyPr/>
            <a:lstStyle/>
            <a:p>
              <a:endParaRPr lang="en-PK"/>
            </a:p>
          </p:txBody>
        </p:sp>
        <p:sp>
          <p:nvSpPr>
            <p:cNvPr id="9" name="TextBox 9"/>
            <p:cNvSpPr txBox="1"/>
            <p:nvPr/>
          </p:nvSpPr>
          <p:spPr>
            <a:xfrm>
              <a:off x="0" y="-28575"/>
              <a:ext cx="12594035" cy="2958107"/>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Self-Reflection: Skills Developed</a:t>
              </a:r>
            </a:p>
          </p:txBody>
        </p:sp>
      </p:grpSp>
      <p:grpSp>
        <p:nvGrpSpPr>
          <p:cNvPr id="10" name="Group 10"/>
          <p:cNvGrpSpPr/>
          <p:nvPr/>
        </p:nvGrpSpPr>
        <p:grpSpPr>
          <a:xfrm>
            <a:off x="7850237" y="4013001"/>
            <a:ext cx="4581079" cy="2540942"/>
            <a:chOff x="0" y="0"/>
            <a:chExt cx="6108105" cy="3387923"/>
          </a:xfrm>
        </p:grpSpPr>
        <p:sp>
          <p:nvSpPr>
            <p:cNvPr id="11" name="Freeform 11"/>
            <p:cNvSpPr/>
            <p:nvPr/>
          </p:nvSpPr>
          <p:spPr>
            <a:xfrm>
              <a:off x="0" y="0"/>
              <a:ext cx="6108192" cy="3387979"/>
            </a:xfrm>
            <a:custGeom>
              <a:avLst/>
              <a:gdLst/>
              <a:ahLst/>
              <a:cxnLst/>
              <a:rect l="l" t="t" r="r" b="b"/>
              <a:pathLst>
                <a:path w="6108192" h="3387979">
                  <a:moveTo>
                    <a:pt x="0" y="56769"/>
                  </a:moveTo>
                  <a:cubicBezTo>
                    <a:pt x="0" y="25400"/>
                    <a:pt x="25400" y="0"/>
                    <a:pt x="56769" y="0"/>
                  </a:cubicBezTo>
                  <a:lnTo>
                    <a:pt x="6051423" y="0"/>
                  </a:lnTo>
                  <a:cubicBezTo>
                    <a:pt x="6082792" y="0"/>
                    <a:pt x="6108192" y="25400"/>
                    <a:pt x="6108192" y="56769"/>
                  </a:cubicBezTo>
                  <a:lnTo>
                    <a:pt x="6108192" y="3331210"/>
                  </a:lnTo>
                  <a:cubicBezTo>
                    <a:pt x="6108192" y="3362579"/>
                    <a:pt x="6082792" y="3387979"/>
                    <a:pt x="6051423" y="3387979"/>
                  </a:cubicBezTo>
                  <a:lnTo>
                    <a:pt x="56769" y="3387979"/>
                  </a:lnTo>
                  <a:cubicBezTo>
                    <a:pt x="25400" y="3387979"/>
                    <a:pt x="0" y="3362579"/>
                    <a:pt x="0" y="3331210"/>
                  </a:cubicBezTo>
                  <a:close/>
                </a:path>
              </a:pathLst>
            </a:custGeom>
            <a:solidFill>
              <a:srgbClr val="F0EAEA"/>
            </a:solidFill>
          </p:spPr>
          <p:txBody>
            <a:bodyPr/>
            <a:lstStyle/>
            <a:p>
              <a:endParaRPr lang="en-PK"/>
            </a:p>
          </p:txBody>
        </p:sp>
      </p:grpSp>
      <p:grpSp>
        <p:nvGrpSpPr>
          <p:cNvPr id="12" name="Group 12"/>
          <p:cNvGrpSpPr/>
          <p:nvPr/>
        </p:nvGrpSpPr>
        <p:grpSpPr>
          <a:xfrm>
            <a:off x="8133755" y="4296519"/>
            <a:ext cx="3544044" cy="655205"/>
            <a:chOff x="0" y="0"/>
            <a:chExt cx="4725392" cy="873607"/>
          </a:xfrm>
        </p:grpSpPr>
        <p:sp>
          <p:nvSpPr>
            <p:cNvPr id="13" name="Freeform 13"/>
            <p:cNvSpPr/>
            <p:nvPr/>
          </p:nvSpPr>
          <p:spPr>
            <a:xfrm>
              <a:off x="0" y="0"/>
              <a:ext cx="4725392" cy="873607"/>
            </a:xfrm>
            <a:custGeom>
              <a:avLst/>
              <a:gdLst/>
              <a:ahLst/>
              <a:cxnLst/>
              <a:rect l="l" t="t" r="r" b="b"/>
              <a:pathLst>
                <a:path w="4725392" h="873607">
                  <a:moveTo>
                    <a:pt x="0" y="0"/>
                  </a:moveTo>
                  <a:lnTo>
                    <a:pt x="4725392" y="0"/>
                  </a:lnTo>
                  <a:lnTo>
                    <a:pt x="4725392" y="873607"/>
                  </a:lnTo>
                  <a:lnTo>
                    <a:pt x="0" y="873607"/>
                  </a:lnTo>
                  <a:close/>
                </a:path>
              </a:pathLst>
            </a:custGeom>
            <a:solidFill>
              <a:srgbClr val="000000">
                <a:alpha val="0"/>
              </a:srgbClr>
            </a:solidFill>
          </p:spPr>
          <p:txBody>
            <a:bodyPr/>
            <a:lstStyle/>
            <a:p>
              <a:endParaRPr lang="en-PK"/>
            </a:p>
          </p:txBody>
        </p:sp>
        <p:sp>
          <p:nvSpPr>
            <p:cNvPr id="14" name="TextBox 14"/>
            <p:cNvSpPr txBox="1"/>
            <p:nvPr/>
          </p:nvSpPr>
          <p:spPr>
            <a:xfrm>
              <a:off x="0" y="-19050"/>
              <a:ext cx="472539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NLP and ML</a:t>
              </a:r>
            </a:p>
          </p:txBody>
        </p:sp>
      </p:grpSp>
      <p:grpSp>
        <p:nvGrpSpPr>
          <p:cNvPr id="15" name="Group 15"/>
          <p:cNvGrpSpPr/>
          <p:nvPr/>
        </p:nvGrpSpPr>
        <p:grpSpPr>
          <a:xfrm>
            <a:off x="8133755" y="4909542"/>
            <a:ext cx="4014044" cy="1360885"/>
            <a:chOff x="0" y="0"/>
            <a:chExt cx="5352058" cy="1814513"/>
          </a:xfrm>
        </p:grpSpPr>
        <p:sp>
          <p:nvSpPr>
            <p:cNvPr id="16" name="Freeform 16"/>
            <p:cNvSpPr/>
            <p:nvPr/>
          </p:nvSpPr>
          <p:spPr>
            <a:xfrm>
              <a:off x="0" y="0"/>
              <a:ext cx="5352058" cy="1814513"/>
            </a:xfrm>
            <a:custGeom>
              <a:avLst/>
              <a:gdLst/>
              <a:ahLst/>
              <a:cxnLst/>
              <a:rect l="l" t="t" r="r" b="b"/>
              <a:pathLst>
                <a:path w="5352058" h="1814513">
                  <a:moveTo>
                    <a:pt x="0" y="0"/>
                  </a:moveTo>
                  <a:lnTo>
                    <a:pt x="5352058" y="0"/>
                  </a:lnTo>
                  <a:lnTo>
                    <a:pt x="5352058" y="1814513"/>
                  </a:lnTo>
                  <a:lnTo>
                    <a:pt x="0" y="1814513"/>
                  </a:lnTo>
                  <a:close/>
                </a:path>
              </a:pathLst>
            </a:custGeom>
            <a:solidFill>
              <a:srgbClr val="000000">
                <a:alpha val="0"/>
              </a:srgbClr>
            </a:solidFill>
          </p:spPr>
          <p:txBody>
            <a:bodyPr/>
            <a:lstStyle/>
            <a:p>
              <a:endParaRPr lang="en-PK"/>
            </a:p>
          </p:txBody>
        </p:sp>
        <p:sp>
          <p:nvSpPr>
            <p:cNvPr id="17" name="TextBox 17"/>
            <p:cNvSpPr txBox="1"/>
            <p:nvPr/>
          </p:nvSpPr>
          <p:spPr>
            <a:xfrm>
              <a:off x="0" y="-95250"/>
              <a:ext cx="5352058"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Gained skills in NLP and ML implementation for recruitment.</a:t>
              </a:r>
            </a:p>
          </p:txBody>
        </p:sp>
      </p:grpSp>
      <p:grpSp>
        <p:nvGrpSpPr>
          <p:cNvPr id="18" name="Group 18"/>
          <p:cNvGrpSpPr/>
          <p:nvPr/>
        </p:nvGrpSpPr>
        <p:grpSpPr>
          <a:xfrm>
            <a:off x="12714834" y="4013001"/>
            <a:ext cx="4581079" cy="2540942"/>
            <a:chOff x="0" y="0"/>
            <a:chExt cx="6108105" cy="3387923"/>
          </a:xfrm>
        </p:grpSpPr>
        <p:sp>
          <p:nvSpPr>
            <p:cNvPr id="19" name="Freeform 19"/>
            <p:cNvSpPr/>
            <p:nvPr/>
          </p:nvSpPr>
          <p:spPr>
            <a:xfrm>
              <a:off x="0" y="0"/>
              <a:ext cx="6108192" cy="3387979"/>
            </a:xfrm>
            <a:custGeom>
              <a:avLst/>
              <a:gdLst/>
              <a:ahLst/>
              <a:cxnLst/>
              <a:rect l="l" t="t" r="r" b="b"/>
              <a:pathLst>
                <a:path w="6108192" h="3387979">
                  <a:moveTo>
                    <a:pt x="0" y="56769"/>
                  </a:moveTo>
                  <a:cubicBezTo>
                    <a:pt x="0" y="25400"/>
                    <a:pt x="25400" y="0"/>
                    <a:pt x="56769" y="0"/>
                  </a:cubicBezTo>
                  <a:lnTo>
                    <a:pt x="6051423" y="0"/>
                  </a:lnTo>
                  <a:cubicBezTo>
                    <a:pt x="6082792" y="0"/>
                    <a:pt x="6108192" y="25400"/>
                    <a:pt x="6108192" y="56769"/>
                  </a:cubicBezTo>
                  <a:lnTo>
                    <a:pt x="6108192" y="3331210"/>
                  </a:lnTo>
                  <a:cubicBezTo>
                    <a:pt x="6108192" y="3362579"/>
                    <a:pt x="6082792" y="3387979"/>
                    <a:pt x="6051423" y="3387979"/>
                  </a:cubicBezTo>
                  <a:lnTo>
                    <a:pt x="56769" y="3387979"/>
                  </a:lnTo>
                  <a:cubicBezTo>
                    <a:pt x="25400" y="3387979"/>
                    <a:pt x="0" y="3362579"/>
                    <a:pt x="0" y="3331210"/>
                  </a:cubicBezTo>
                  <a:close/>
                </a:path>
              </a:pathLst>
            </a:custGeom>
            <a:solidFill>
              <a:srgbClr val="F0EAEA"/>
            </a:solidFill>
          </p:spPr>
          <p:txBody>
            <a:bodyPr/>
            <a:lstStyle/>
            <a:p>
              <a:endParaRPr lang="en-PK"/>
            </a:p>
          </p:txBody>
        </p:sp>
      </p:grpSp>
      <p:grpSp>
        <p:nvGrpSpPr>
          <p:cNvPr id="20" name="Group 20"/>
          <p:cNvGrpSpPr/>
          <p:nvPr/>
        </p:nvGrpSpPr>
        <p:grpSpPr>
          <a:xfrm>
            <a:off x="12998351" y="4296519"/>
            <a:ext cx="4543281" cy="655205"/>
            <a:chOff x="0" y="0"/>
            <a:chExt cx="6057708" cy="873607"/>
          </a:xfrm>
        </p:grpSpPr>
        <p:sp>
          <p:nvSpPr>
            <p:cNvPr id="21" name="Freeform 21"/>
            <p:cNvSpPr/>
            <p:nvPr/>
          </p:nvSpPr>
          <p:spPr>
            <a:xfrm>
              <a:off x="0" y="0"/>
              <a:ext cx="6057709" cy="873607"/>
            </a:xfrm>
            <a:custGeom>
              <a:avLst/>
              <a:gdLst/>
              <a:ahLst/>
              <a:cxnLst/>
              <a:rect l="l" t="t" r="r" b="b"/>
              <a:pathLst>
                <a:path w="6057709" h="873607">
                  <a:moveTo>
                    <a:pt x="0" y="0"/>
                  </a:moveTo>
                  <a:lnTo>
                    <a:pt x="6057709" y="0"/>
                  </a:lnTo>
                  <a:lnTo>
                    <a:pt x="6057709" y="873607"/>
                  </a:lnTo>
                  <a:lnTo>
                    <a:pt x="0" y="873607"/>
                  </a:lnTo>
                  <a:close/>
                </a:path>
              </a:pathLst>
            </a:custGeom>
            <a:solidFill>
              <a:srgbClr val="000000">
                <a:alpha val="0"/>
              </a:srgbClr>
            </a:solidFill>
          </p:spPr>
          <p:txBody>
            <a:bodyPr/>
            <a:lstStyle/>
            <a:p>
              <a:endParaRPr lang="en-PK"/>
            </a:p>
          </p:txBody>
        </p:sp>
        <p:sp>
          <p:nvSpPr>
            <p:cNvPr id="22" name="TextBox 22"/>
            <p:cNvSpPr txBox="1"/>
            <p:nvPr/>
          </p:nvSpPr>
          <p:spPr>
            <a:xfrm>
              <a:off x="0" y="-19050"/>
              <a:ext cx="6057708"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Literature Review</a:t>
              </a:r>
            </a:p>
          </p:txBody>
        </p:sp>
      </p:grpSp>
      <p:grpSp>
        <p:nvGrpSpPr>
          <p:cNvPr id="23" name="Group 23"/>
          <p:cNvGrpSpPr/>
          <p:nvPr/>
        </p:nvGrpSpPr>
        <p:grpSpPr>
          <a:xfrm>
            <a:off x="12998351" y="4909542"/>
            <a:ext cx="4014044" cy="1360885"/>
            <a:chOff x="0" y="0"/>
            <a:chExt cx="5352058" cy="1814513"/>
          </a:xfrm>
        </p:grpSpPr>
        <p:sp>
          <p:nvSpPr>
            <p:cNvPr id="24" name="Freeform 24"/>
            <p:cNvSpPr/>
            <p:nvPr/>
          </p:nvSpPr>
          <p:spPr>
            <a:xfrm>
              <a:off x="0" y="0"/>
              <a:ext cx="5352058" cy="1814513"/>
            </a:xfrm>
            <a:custGeom>
              <a:avLst/>
              <a:gdLst/>
              <a:ahLst/>
              <a:cxnLst/>
              <a:rect l="l" t="t" r="r" b="b"/>
              <a:pathLst>
                <a:path w="5352058" h="1814513">
                  <a:moveTo>
                    <a:pt x="0" y="0"/>
                  </a:moveTo>
                  <a:lnTo>
                    <a:pt x="5352058" y="0"/>
                  </a:lnTo>
                  <a:lnTo>
                    <a:pt x="5352058" y="1814513"/>
                  </a:lnTo>
                  <a:lnTo>
                    <a:pt x="0" y="1814513"/>
                  </a:lnTo>
                  <a:close/>
                </a:path>
              </a:pathLst>
            </a:custGeom>
            <a:solidFill>
              <a:srgbClr val="000000">
                <a:alpha val="0"/>
              </a:srgbClr>
            </a:solidFill>
          </p:spPr>
          <p:txBody>
            <a:bodyPr/>
            <a:lstStyle/>
            <a:p>
              <a:endParaRPr lang="en-PK"/>
            </a:p>
          </p:txBody>
        </p:sp>
        <p:sp>
          <p:nvSpPr>
            <p:cNvPr id="25" name="TextBox 25"/>
            <p:cNvSpPr txBox="1"/>
            <p:nvPr/>
          </p:nvSpPr>
          <p:spPr>
            <a:xfrm>
              <a:off x="0" y="-95250"/>
              <a:ext cx="5352058"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Improved skills in literature review and model comparison.</a:t>
              </a:r>
            </a:p>
          </p:txBody>
        </p:sp>
      </p:grpSp>
      <p:grpSp>
        <p:nvGrpSpPr>
          <p:cNvPr id="26" name="Group 26"/>
          <p:cNvGrpSpPr/>
          <p:nvPr/>
        </p:nvGrpSpPr>
        <p:grpSpPr>
          <a:xfrm>
            <a:off x="7850237" y="6837461"/>
            <a:ext cx="9445526" cy="1633686"/>
            <a:chOff x="0" y="0"/>
            <a:chExt cx="12594035" cy="2178248"/>
          </a:xfrm>
        </p:grpSpPr>
        <p:sp>
          <p:nvSpPr>
            <p:cNvPr id="27" name="Freeform 27"/>
            <p:cNvSpPr/>
            <p:nvPr/>
          </p:nvSpPr>
          <p:spPr>
            <a:xfrm>
              <a:off x="0" y="0"/>
              <a:ext cx="12593955" cy="2178177"/>
            </a:xfrm>
            <a:custGeom>
              <a:avLst/>
              <a:gdLst/>
              <a:ahLst/>
              <a:cxnLst/>
              <a:rect l="l" t="t" r="r" b="b"/>
              <a:pathLst>
                <a:path w="12593955" h="2178177">
                  <a:moveTo>
                    <a:pt x="0" y="56642"/>
                  </a:moveTo>
                  <a:cubicBezTo>
                    <a:pt x="0" y="25400"/>
                    <a:pt x="25400" y="0"/>
                    <a:pt x="56642" y="0"/>
                  </a:cubicBezTo>
                  <a:lnTo>
                    <a:pt x="12537313" y="0"/>
                  </a:lnTo>
                  <a:cubicBezTo>
                    <a:pt x="12568682" y="0"/>
                    <a:pt x="12593955" y="25400"/>
                    <a:pt x="12593955" y="56642"/>
                  </a:cubicBezTo>
                  <a:lnTo>
                    <a:pt x="12593955" y="2121535"/>
                  </a:lnTo>
                  <a:cubicBezTo>
                    <a:pt x="12593955" y="2152904"/>
                    <a:pt x="12568555" y="2178177"/>
                    <a:pt x="12537313" y="2178177"/>
                  </a:cubicBezTo>
                  <a:lnTo>
                    <a:pt x="56642" y="2178177"/>
                  </a:lnTo>
                  <a:cubicBezTo>
                    <a:pt x="25273" y="2178177"/>
                    <a:pt x="0" y="2152777"/>
                    <a:pt x="0" y="2121535"/>
                  </a:cubicBezTo>
                  <a:close/>
                </a:path>
              </a:pathLst>
            </a:custGeom>
            <a:solidFill>
              <a:srgbClr val="F0EAEA"/>
            </a:solidFill>
          </p:spPr>
          <p:txBody>
            <a:bodyPr/>
            <a:lstStyle/>
            <a:p>
              <a:endParaRPr lang="en-PK"/>
            </a:p>
          </p:txBody>
        </p:sp>
      </p:grpSp>
      <p:grpSp>
        <p:nvGrpSpPr>
          <p:cNvPr id="28" name="Group 28"/>
          <p:cNvGrpSpPr/>
          <p:nvPr/>
        </p:nvGrpSpPr>
        <p:grpSpPr>
          <a:xfrm>
            <a:off x="8133755" y="7120979"/>
            <a:ext cx="5619460" cy="655205"/>
            <a:chOff x="0" y="0"/>
            <a:chExt cx="7492613" cy="873607"/>
          </a:xfrm>
        </p:grpSpPr>
        <p:sp>
          <p:nvSpPr>
            <p:cNvPr id="29" name="Freeform 29"/>
            <p:cNvSpPr/>
            <p:nvPr/>
          </p:nvSpPr>
          <p:spPr>
            <a:xfrm>
              <a:off x="0" y="0"/>
              <a:ext cx="7492613" cy="873607"/>
            </a:xfrm>
            <a:custGeom>
              <a:avLst/>
              <a:gdLst/>
              <a:ahLst/>
              <a:cxnLst/>
              <a:rect l="l" t="t" r="r" b="b"/>
              <a:pathLst>
                <a:path w="7492613" h="873607">
                  <a:moveTo>
                    <a:pt x="0" y="0"/>
                  </a:moveTo>
                  <a:lnTo>
                    <a:pt x="7492613" y="0"/>
                  </a:lnTo>
                  <a:lnTo>
                    <a:pt x="7492613" y="873607"/>
                  </a:lnTo>
                  <a:lnTo>
                    <a:pt x="0" y="873607"/>
                  </a:lnTo>
                  <a:close/>
                </a:path>
              </a:pathLst>
            </a:custGeom>
            <a:solidFill>
              <a:srgbClr val="000000">
                <a:alpha val="0"/>
              </a:srgbClr>
            </a:solidFill>
          </p:spPr>
          <p:txBody>
            <a:bodyPr/>
            <a:lstStyle/>
            <a:p>
              <a:endParaRPr lang="en-PK"/>
            </a:p>
          </p:txBody>
        </p:sp>
        <p:sp>
          <p:nvSpPr>
            <p:cNvPr id="30" name="TextBox 30"/>
            <p:cNvSpPr txBox="1"/>
            <p:nvPr/>
          </p:nvSpPr>
          <p:spPr>
            <a:xfrm>
              <a:off x="0" y="-19050"/>
              <a:ext cx="7492613"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Ethics and Compliance</a:t>
              </a:r>
            </a:p>
          </p:txBody>
        </p:sp>
      </p:grpSp>
      <p:grpSp>
        <p:nvGrpSpPr>
          <p:cNvPr id="31" name="Group 31"/>
          <p:cNvGrpSpPr/>
          <p:nvPr/>
        </p:nvGrpSpPr>
        <p:grpSpPr>
          <a:xfrm>
            <a:off x="8133755" y="7734002"/>
            <a:ext cx="8878491" cy="453629"/>
            <a:chOff x="0" y="0"/>
            <a:chExt cx="11837988" cy="604838"/>
          </a:xfrm>
        </p:grpSpPr>
        <p:sp>
          <p:nvSpPr>
            <p:cNvPr id="32" name="Freeform 32"/>
            <p:cNvSpPr/>
            <p:nvPr/>
          </p:nvSpPr>
          <p:spPr>
            <a:xfrm>
              <a:off x="0" y="0"/>
              <a:ext cx="11837988" cy="604838"/>
            </a:xfrm>
            <a:custGeom>
              <a:avLst/>
              <a:gdLst/>
              <a:ahLst/>
              <a:cxnLst/>
              <a:rect l="l" t="t" r="r" b="b"/>
              <a:pathLst>
                <a:path w="11837988" h="604838">
                  <a:moveTo>
                    <a:pt x="0" y="0"/>
                  </a:moveTo>
                  <a:lnTo>
                    <a:pt x="11837988" y="0"/>
                  </a:lnTo>
                  <a:lnTo>
                    <a:pt x="11837988" y="604838"/>
                  </a:lnTo>
                  <a:lnTo>
                    <a:pt x="0" y="604838"/>
                  </a:lnTo>
                  <a:close/>
                </a:path>
              </a:pathLst>
            </a:custGeom>
            <a:solidFill>
              <a:srgbClr val="000000">
                <a:alpha val="0"/>
              </a:srgbClr>
            </a:solidFill>
          </p:spPr>
          <p:txBody>
            <a:bodyPr/>
            <a:lstStyle/>
            <a:p>
              <a:endParaRPr lang="en-PK"/>
            </a:p>
          </p:txBody>
        </p:sp>
        <p:sp>
          <p:nvSpPr>
            <p:cNvPr id="33" name="TextBox 33"/>
            <p:cNvSpPr txBox="1"/>
            <p:nvPr/>
          </p:nvSpPr>
          <p:spPr>
            <a:xfrm>
              <a:off x="0" y="-95250"/>
              <a:ext cx="11837988"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Learned about ethics and compliance in AI.</a:t>
              </a:r>
            </a:p>
          </p:txBody>
        </p:sp>
      </p:grpSp>
    </p:spTree>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grpSp>
        <p:nvGrpSpPr>
          <p:cNvPr id="6" name="Group 6"/>
          <p:cNvGrpSpPr/>
          <p:nvPr/>
        </p:nvGrpSpPr>
        <p:grpSpPr>
          <a:xfrm>
            <a:off x="992237" y="1093843"/>
            <a:ext cx="10653564" cy="2080958"/>
            <a:chOff x="0" y="0"/>
            <a:chExt cx="14204752" cy="2774611"/>
          </a:xfrm>
        </p:grpSpPr>
        <p:sp>
          <p:nvSpPr>
            <p:cNvPr id="7" name="Freeform 7"/>
            <p:cNvSpPr/>
            <p:nvPr/>
          </p:nvSpPr>
          <p:spPr>
            <a:xfrm>
              <a:off x="0" y="0"/>
              <a:ext cx="14204752" cy="2774611"/>
            </a:xfrm>
            <a:custGeom>
              <a:avLst/>
              <a:gdLst/>
              <a:ahLst/>
              <a:cxnLst/>
              <a:rect l="l" t="t" r="r" b="b"/>
              <a:pathLst>
                <a:path w="14204752" h="2774611">
                  <a:moveTo>
                    <a:pt x="0" y="0"/>
                  </a:moveTo>
                  <a:lnTo>
                    <a:pt x="14204752" y="0"/>
                  </a:lnTo>
                  <a:lnTo>
                    <a:pt x="14204752" y="2774611"/>
                  </a:lnTo>
                  <a:lnTo>
                    <a:pt x="0" y="2774611"/>
                  </a:lnTo>
                  <a:close/>
                </a:path>
              </a:pathLst>
            </a:custGeom>
            <a:solidFill>
              <a:srgbClr val="000000">
                <a:alpha val="0"/>
              </a:srgbClr>
            </a:solidFill>
          </p:spPr>
          <p:txBody>
            <a:bodyPr/>
            <a:lstStyle/>
            <a:p>
              <a:endParaRPr lang="en-PK"/>
            </a:p>
          </p:txBody>
        </p:sp>
        <p:sp>
          <p:nvSpPr>
            <p:cNvPr id="8" name="TextBox 8"/>
            <p:cNvSpPr txBox="1"/>
            <p:nvPr/>
          </p:nvSpPr>
          <p:spPr>
            <a:xfrm>
              <a:off x="0" y="-28575"/>
              <a:ext cx="14204752" cy="28031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Future Plans: Academic Goals</a:t>
              </a:r>
            </a:p>
          </p:txBody>
        </p:sp>
      </p:grpSp>
      <p:grpSp>
        <p:nvGrpSpPr>
          <p:cNvPr id="9" name="Group 9"/>
          <p:cNvGrpSpPr/>
          <p:nvPr/>
        </p:nvGrpSpPr>
        <p:grpSpPr>
          <a:xfrm>
            <a:off x="992238" y="4165401"/>
            <a:ext cx="4075808" cy="1633686"/>
            <a:chOff x="0" y="0"/>
            <a:chExt cx="5434410" cy="2178248"/>
          </a:xfrm>
        </p:grpSpPr>
        <p:sp>
          <p:nvSpPr>
            <p:cNvPr id="10" name="Freeform 10"/>
            <p:cNvSpPr/>
            <p:nvPr/>
          </p:nvSpPr>
          <p:spPr>
            <a:xfrm>
              <a:off x="0" y="0"/>
              <a:ext cx="5434330" cy="2178177"/>
            </a:xfrm>
            <a:custGeom>
              <a:avLst/>
              <a:gdLst/>
              <a:ahLst/>
              <a:cxnLst/>
              <a:rect l="l" t="t" r="r" b="b"/>
              <a:pathLst>
                <a:path w="5434330" h="2178177">
                  <a:moveTo>
                    <a:pt x="0" y="56642"/>
                  </a:moveTo>
                  <a:cubicBezTo>
                    <a:pt x="0" y="25400"/>
                    <a:pt x="25400" y="0"/>
                    <a:pt x="56642" y="0"/>
                  </a:cubicBezTo>
                  <a:lnTo>
                    <a:pt x="5377688" y="0"/>
                  </a:lnTo>
                  <a:cubicBezTo>
                    <a:pt x="5409057" y="0"/>
                    <a:pt x="5434330" y="25400"/>
                    <a:pt x="5434330" y="56642"/>
                  </a:cubicBezTo>
                  <a:lnTo>
                    <a:pt x="5434330" y="2121535"/>
                  </a:lnTo>
                  <a:cubicBezTo>
                    <a:pt x="5434330" y="2152904"/>
                    <a:pt x="5408930" y="2178177"/>
                    <a:pt x="5377688" y="2178177"/>
                  </a:cubicBezTo>
                  <a:lnTo>
                    <a:pt x="56642" y="2178177"/>
                  </a:lnTo>
                  <a:cubicBezTo>
                    <a:pt x="25273" y="2178177"/>
                    <a:pt x="0" y="2152777"/>
                    <a:pt x="0" y="2121535"/>
                  </a:cubicBezTo>
                  <a:close/>
                </a:path>
              </a:pathLst>
            </a:custGeom>
            <a:solidFill>
              <a:srgbClr val="F0EAEA"/>
            </a:solidFill>
          </p:spPr>
          <p:txBody>
            <a:bodyPr/>
            <a:lstStyle/>
            <a:p>
              <a:endParaRPr lang="en-PK"/>
            </a:p>
          </p:txBody>
        </p:sp>
      </p:grpSp>
      <p:grpSp>
        <p:nvGrpSpPr>
          <p:cNvPr id="11" name="Group 11"/>
          <p:cNvGrpSpPr/>
          <p:nvPr/>
        </p:nvGrpSpPr>
        <p:grpSpPr>
          <a:xfrm>
            <a:off x="2830711" y="4733032"/>
            <a:ext cx="398710" cy="498276"/>
            <a:chOff x="0" y="0"/>
            <a:chExt cx="531613" cy="664368"/>
          </a:xfrm>
        </p:grpSpPr>
        <p:sp>
          <p:nvSpPr>
            <p:cNvPr id="12" name="Freeform 12"/>
            <p:cNvSpPr/>
            <p:nvPr/>
          </p:nvSpPr>
          <p:spPr>
            <a:xfrm>
              <a:off x="0" y="0"/>
              <a:ext cx="531613" cy="664368"/>
            </a:xfrm>
            <a:custGeom>
              <a:avLst/>
              <a:gdLst/>
              <a:ahLst/>
              <a:cxnLst/>
              <a:rect l="l" t="t" r="r" b="b"/>
              <a:pathLst>
                <a:path w="531613" h="664368">
                  <a:moveTo>
                    <a:pt x="0" y="0"/>
                  </a:moveTo>
                  <a:lnTo>
                    <a:pt x="531613" y="0"/>
                  </a:lnTo>
                  <a:lnTo>
                    <a:pt x="531613" y="664368"/>
                  </a:lnTo>
                  <a:lnTo>
                    <a:pt x="0" y="664368"/>
                  </a:lnTo>
                  <a:close/>
                </a:path>
              </a:pathLst>
            </a:custGeom>
            <a:solidFill>
              <a:srgbClr val="000000">
                <a:alpha val="0"/>
              </a:srgbClr>
            </a:solidFill>
          </p:spPr>
          <p:txBody>
            <a:bodyPr/>
            <a:lstStyle/>
            <a:p>
              <a:endParaRPr lang="en-PK"/>
            </a:p>
          </p:txBody>
        </p:sp>
        <p:sp>
          <p:nvSpPr>
            <p:cNvPr id="13" name="TextBox 13"/>
            <p:cNvSpPr txBox="1"/>
            <p:nvPr/>
          </p:nvSpPr>
          <p:spPr>
            <a:xfrm>
              <a:off x="0" y="-114300"/>
              <a:ext cx="531613" cy="778668"/>
            </a:xfrm>
            <a:prstGeom prst="rect">
              <a:avLst/>
            </a:prstGeom>
          </p:spPr>
          <p:txBody>
            <a:bodyPr lIns="0" tIns="0" rIns="0" bIns="0" rtlCol="0" anchor="t"/>
            <a:lstStyle/>
            <a:p>
              <a:pPr algn="ctr">
                <a:lnSpc>
                  <a:spcPts val="4999"/>
                </a:lnSpc>
              </a:pPr>
              <a:r>
                <a:rPr lang="en-US" sz="3125" b="1">
                  <a:solidFill>
                    <a:srgbClr val="61615C"/>
                  </a:solidFill>
                  <a:latin typeface="Tomorrow Bold"/>
                  <a:ea typeface="Tomorrow Bold"/>
                  <a:cs typeface="Tomorrow Bold"/>
                  <a:sym typeface="Tomorrow Bold"/>
                </a:rPr>
                <a:t>1</a:t>
              </a:r>
            </a:p>
          </p:txBody>
        </p:sp>
      </p:grpSp>
      <p:grpSp>
        <p:nvGrpSpPr>
          <p:cNvPr id="14" name="Group 14"/>
          <p:cNvGrpSpPr/>
          <p:nvPr/>
        </p:nvGrpSpPr>
        <p:grpSpPr>
          <a:xfrm>
            <a:off x="5351561" y="4448919"/>
            <a:ext cx="5417614" cy="655205"/>
            <a:chOff x="0" y="0"/>
            <a:chExt cx="7223486" cy="873607"/>
          </a:xfrm>
        </p:grpSpPr>
        <p:sp>
          <p:nvSpPr>
            <p:cNvPr id="15" name="Freeform 15"/>
            <p:cNvSpPr/>
            <p:nvPr/>
          </p:nvSpPr>
          <p:spPr>
            <a:xfrm>
              <a:off x="0" y="0"/>
              <a:ext cx="7223485" cy="873607"/>
            </a:xfrm>
            <a:custGeom>
              <a:avLst/>
              <a:gdLst/>
              <a:ahLst/>
              <a:cxnLst/>
              <a:rect l="l" t="t" r="r" b="b"/>
              <a:pathLst>
                <a:path w="7223485" h="873607">
                  <a:moveTo>
                    <a:pt x="0" y="0"/>
                  </a:moveTo>
                  <a:lnTo>
                    <a:pt x="7223485" y="0"/>
                  </a:lnTo>
                  <a:lnTo>
                    <a:pt x="7223485" y="873607"/>
                  </a:lnTo>
                  <a:lnTo>
                    <a:pt x="0" y="873607"/>
                  </a:lnTo>
                  <a:close/>
                </a:path>
              </a:pathLst>
            </a:custGeom>
            <a:solidFill>
              <a:srgbClr val="000000">
                <a:alpha val="0"/>
              </a:srgbClr>
            </a:solidFill>
          </p:spPr>
          <p:txBody>
            <a:bodyPr/>
            <a:lstStyle/>
            <a:p>
              <a:endParaRPr lang="en-PK"/>
            </a:p>
          </p:txBody>
        </p:sp>
        <p:sp>
          <p:nvSpPr>
            <p:cNvPr id="16" name="TextBox 16"/>
            <p:cNvSpPr txBox="1"/>
            <p:nvPr/>
          </p:nvSpPr>
          <p:spPr>
            <a:xfrm>
              <a:off x="0" y="-19050"/>
              <a:ext cx="7223486"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Intern with HRTech firm </a:t>
              </a:r>
            </a:p>
          </p:txBody>
        </p:sp>
      </p:grpSp>
      <p:grpSp>
        <p:nvGrpSpPr>
          <p:cNvPr id="17" name="Group 17"/>
          <p:cNvGrpSpPr/>
          <p:nvPr/>
        </p:nvGrpSpPr>
        <p:grpSpPr>
          <a:xfrm>
            <a:off x="5351561" y="5061943"/>
            <a:ext cx="6203007" cy="575220"/>
            <a:chOff x="0" y="0"/>
            <a:chExt cx="8270677" cy="766960"/>
          </a:xfrm>
        </p:grpSpPr>
        <p:sp>
          <p:nvSpPr>
            <p:cNvPr id="18" name="Freeform 18"/>
            <p:cNvSpPr/>
            <p:nvPr/>
          </p:nvSpPr>
          <p:spPr>
            <a:xfrm>
              <a:off x="0" y="0"/>
              <a:ext cx="8270677" cy="766960"/>
            </a:xfrm>
            <a:custGeom>
              <a:avLst/>
              <a:gdLst/>
              <a:ahLst/>
              <a:cxnLst/>
              <a:rect l="l" t="t" r="r" b="b"/>
              <a:pathLst>
                <a:path w="8270677" h="766960">
                  <a:moveTo>
                    <a:pt x="0" y="0"/>
                  </a:moveTo>
                  <a:lnTo>
                    <a:pt x="8270677" y="0"/>
                  </a:lnTo>
                  <a:lnTo>
                    <a:pt x="8270677" y="766960"/>
                  </a:lnTo>
                  <a:lnTo>
                    <a:pt x="0" y="766960"/>
                  </a:lnTo>
                  <a:close/>
                </a:path>
              </a:pathLst>
            </a:custGeom>
            <a:solidFill>
              <a:srgbClr val="000000">
                <a:alpha val="0"/>
              </a:srgbClr>
            </a:solidFill>
          </p:spPr>
          <p:txBody>
            <a:bodyPr/>
            <a:lstStyle/>
            <a:p>
              <a:endParaRPr lang="en-PK"/>
            </a:p>
          </p:txBody>
        </p:sp>
        <p:sp>
          <p:nvSpPr>
            <p:cNvPr id="19" name="TextBox 19"/>
            <p:cNvSpPr txBox="1"/>
            <p:nvPr/>
          </p:nvSpPr>
          <p:spPr>
            <a:xfrm>
              <a:off x="0" y="-95250"/>
              <a:ext cx="8270677" cy="862210"/>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focusing on responsible AI</a:t>
              </a:r>
            </a:p>
          </p:txBody>
        </p:sp>
      </p:grpSp>
      <p:grpSp>
        <p:nvGrpSpPr>
          <p:cNvPr id="20" name="Group 20"/>
          <p:cNvGrpSpPr/>
          <p:nvPr/>
        </p:nvGrpSpPr>
        <p:grpSpPr>
          <a:xfrm>
            <a:off x="5209729" y="5780037"/>
            <a:ext cx="11944350" cy="19050"/>
            <a:chOff x="0" y="0"/>
            <a:chExt cx="15925800" cy="25400"/>
          </a:xfrm>
        </p:grpSpPr>
        <p:sp>
          <p:nvSpPr>
            <p:cNvPr id="21" name="Freeform 21"/>
            <p:cNvSpPr/>
            <p:nvPr/>
          </p:nvSpPr>
          <p:spPr>
            <a:xfrm>
              <a:off x="0" y="0"/>
              <a:ext cx="15925800" cy="25400"/>
            </a:xfrm>
            <a:custGeom>
              <a:avLst/>
              <a:gdLst/>
              <a:ahLst/>
              <a:cxnLst/>
              <a:rect l="l" t="t" r="r" b="b"/>
              <a:pathLst>
                <a:path w="15925800" h="25400">
                  <a:moveTo>
                    <a:pt x="0" y="12700"/>
                  </a:moveTo>
                  <a:cubicBezTo>
                    <a:pt x="0" y="5715"/>
                    <a:pt x="5715" y="0"/>
                    <a:pt x="12700" y="0"/>
                  </a:cubicBezTo>
                  <a:lnTo>
                    <a:pt x="15913100" y="0"/>
                  </a:lnTo>
                  <a:cubicBezTo>
                    <a:pt x="15920086" y="0"/>
                    <a:pt x="15925800" y="5715"/>
                    <a:pt x="15925800" y="12700"/>
                  </a:cubicBezTo>
                  <a:cubicBezTo>
                    <a:pt x="15925800" y="19685"/>
                    <a:pt x="15920086" y="25400"/>
                    <a:pt x="15913100" y="25400"/>
                  </a:cubicBezTo>
                  <a:lnTo>
                    <a:pt x="12700" y="25400"/>
                  </a:lnTo>
                  <a:cubicBezTo>
                    <a:pt x="5715" y="25400"/>
                    <a:pt x="0" y="19685"/>
                    <a:pt x="0" y="12700"/>
                  </a:cubicBezTo>
                  <a:close/>
                </a:path>
              </a:pathLst>
            </a:custGeom>
            <a:solidFill>
              <a:srgbClr val="D6D0D0"/>
            </a:solidFill>
          </p:spPr>
          <p:txBody>
            <a:bodyPr/>
            <a:lstStyle/>
            <a:p>
              <a:endParaRPr lang="en-PK"/>
            </a:p>
          </p:txBody>
        </p:sp>
      </p:grpSp>
      <p:grpSp>
        <p:nvGrpSpPr>
          <p:cNvPr id="22" name="Group 22"/>
          <p:cNvGrpSpPr/>
          <p:nvPr/>
        </p:nvGrpSpPr>
        <p:grpSpPr>
          <a:xfrm>
            <a:off x="992238" y="5940772"/>
            <a:ext cx="8151762" cy="1633686"/>
            <a:chOff x="0" y="0"/>
            <a:chExt cx="10869017" cy="2178248"/>
          </a:xfrm>
        </p:grpSpPr>
        <p:sp>
          <p:nvSpPr>
            <p:cNvPr id="23" name="Freeform 23"/>
            <p:cNvSpPr/>
            <p:nvPr/>
          </p:nvSpPr>
          <p:spPr>
            <a:xfrm>
              <a:off x="0" y="0"/>
              <a:ext cx="10868914" cy="2178177"/>
            </a:xfrm>
            <a:custGeom>
              <a:avLst/>
              <a:gdLst/>
              <a:ahLst/>
              <a:cxnLst/>
              <a:rect l="l" t="t" r="r" b="b"/>
              <a:pathLst>
                <a:path w="10868914" h="2178177">
                  <a:moveTo>
                    <a:pt x="0" y="56642"/>
                  </a:moveTo>
                  <a:cubicBezTo>
                    <a:pt x="0" y="25400"/>
                    <a:pt x="25400" y="0"/>
                    <a:pt x="56642" y="0"/>
                  </a:cubicBezTo>
                  <a:lnTo>
                    <a:pt x="10812273" y="0"/>
                  </a:lnTo>
                  <a:cubicBezTo>
                    <a:pt x="10843641" y="0"/>
                    <a:pt x="10868914" y="25400"/>
                    <a:pt x="10868914" y="56642"/>
                  </a:cubicBezTo>
                  <a:lnTo>
                    <a:pt x="10868914" y="2121535"/>
                  </a:lnTo>
                  <a:cubicBezTo>
                    <a:pt x="10868914" y="2152904"/>
                    <a:pt x="10843514" y="2178177"/>
                    <a:pt x="10812273" y="2178177"/>
                  </a:cubicBezTo>
                  <a:lnTo>
                    <a:pt x="56642" y="2178177"/>
                  </a:lnTo>
                  <a:cubicBezTo>
                    <a:pt x="25273" y="2178177"/>
                    <a:pt x="0" y="2152777"/>
                    <a:pt x="0" y="2121535"/>
                  </a:cubicBezTo>
                  <a:close/>
                </a:path>
              </a:pathLst>
            </a:custGeom>
            <a:solidFill>
              <a:srgbClr val="F0EAEA"/>
            </a:solidFill>
          </p:spPr>
          <p:txBody>
            <a:bodyPr/>
            <a:lstStyle/>
            <a:p>
              <a:endParaRPr lang="en-PK"/>
            </a:p>
          </p:txBody>
        </p:sp>
      </p:grpSp>
      <p:grpSp>
        <p:nvGrpSpPr>
          <p:cNvPr id="24" name="Group 24"/>
          <p:cNvGrpSpPr/>
          <p:nvPr/>
        </p:nvGrpSpPr>
        <p:grpSpPr>
          <a:xfrm>
            <a:off x="4868764" y="6508402"/>
            <a:ext cx="398710" cy="498276"/>
            <a:chOff x="0" y="0"/>
            <a:chExt cx="531613" cy="664368"/>
          </a:xfrm>
        </p:grpSpPr>
        <p:sp>
          <p:nvSpPr>
            <p:cNvPr id="25" name="Freeform 25"/>
            <p:cNvSpPr/>
            <p:nvPr/>
          </p:nvSpPr>
          <p:spPr>
            <a:xfrm>
              <a:off x="0" y="0"/>
              <a:ext cx="531613" cy="664368"/>
            </a:xfrm>
            <a:custGeom>
              <a:avLst/>
              <a:gdLst/>
              <a:ahLst/>
              <a:cxnLst/>
              <a:rect l="l" t="t" r="r" b="b"/>
              <a:pathLst>
                <a:path w="531613" h="664368">
                  <a:moveTo>
                    <a:pt x="0" y="0"/>
                  </a:moveTo>
                  <a:lnTo>
                    <a:pt x="531613" y="0"/>
                  </a:lnTo>
                  <a:lnTo>
                    <a:pt x="531613" y="664368"/>
                  </a:lnTo>
                  <a:lnTo>
                    <a:pt x="0" y="664368"/>
                  </a:lnTo>
                  <a:close/>
                </a:path>
              </a:pathLst>
            </a:custGeom>
            <a:solidFill>
              <a:srgbClr val="000000">
                <a:alpha val="0"/>
              </a:srgbClr>
            </a:solidFill>
          </p:spPr>
          <p:txBody>
            <a:bodyPr/>
            <a:lstStyle/>
            <a:p>
              <a:endParaRPr lang="en-PK"/>
            </a:p>
          </p:txBody>
        </p:sp>
        <p:sp>
          <p:nvSpPr>
            <p:cNvPr id="26" name="TextBox 26"/>
            <p:cNvSpPr txBox="1"/>
            <p:nvPr/>
          </p:nvSpPr>
          <p:spPr>
            <a:xfrm>
              <a:off x="0" y="-114300"/>
              <a:ext cx="531613" cy="778668"/>
            </a:xfrm>
            <a:prstGeom prst="rect">
              <a:avLst/>
            </a:prstGeom>
          </p:spPr>
          <p:txBody>
            <a:bodyPr lIns="0" tIns="0" rIns="0" bIns="0" rtlCol="0" anchor="t"/>
            <a:lstStyle/>
            <a:p>
              <a:pPr algn="ctr">
                <a:lnSpc>
                  <a:spcPts val="4999"/>
                </a:lnSpc>
              </a:pPr>
              <a:r>
                <a:rPr lang="en-US" sz="3125" b="1">
                  <a:solidFill>
                    <a:srgbClr val="61615C"/>
                  </a:solidFill>
                  <a:latin typeface="Tomorrow Bold"/>
                  <a:ea typeface="Tomorrow Bold"/>
                  <a:cs typeface="Tomorrow Bold"/>
                  <a:sym typeface="Tomorrow Bold"/>
                </a:rPr>
                <a:t>2</a:t>
              </a:r>
            </a:p>
          </p:txBody>
        </p:sp>
      </p:grpSp>
      <p:grpSp>
        <p:nvGrpSpPr>
          <p:cNvPr id="27" name="Group 27"/>
          <p:cNvGrpSpPr/>
          <p:nvPr/>
        </p:nvGrpSpPr>
        <p:grpSpPr>
          <a:xfrm>
            <a:off x="9427518" y="6224290"/>
            <a:ext cx="3544044" cy="655205"/>
            <a:chOff x="0" y="0"/>
            <a:chExt cx="4725392" cy="873607"/>
          </a:xfrm>
        </p:grpSpPr>
        <p:sp>
          <p:nvSpPr>
            <p:cNvPr id="28" name="Freeform 28"/>
            <p:cNvSpPr/>
            <p:nvPr/>
          </p:nvSpPr>
          <p:spPr>
            <a:xfrm>
              <a:off x="0" y="0"/>
              <a:ext cx="4725392" cy="873607"/>
            </a:xfrm>
            <a:custGeom>
              <a:avLst/>
              <a:gdLst/>
              <a:ahLst/>
              <a:cxnLst/>
              <a:rect l="l" t="t" r="r" b="b"/>
              <a:pathLst>
                <a:path w="4725392" h="873607">
                  <a:moveTo>
                    <a:pt x="0" y="0"/>
                  </a:moveTo>
                  <a:lnTo>
                    <a:pt x="4725392" y="0"/>
                  </a:lnTo>
                  <a:lnTo>
                    <a:pt x="4725392" y="873607"/>
                  </a:lnTo>
                  <a:lnTo>
                    <a:pt x="0" y="873607"/>
                  </a:lnTo>
                  <a:close/>
                </a:path>
              </a:pathLst>
            </a:custGeom>
            <a:solidFill>
              <a:srgbClr val="000000">
                <a:alpha val="0"/>
              </a:srgbClr>
            </a:solidFill>
          </p:spPr>
          <p:txBody>
            <a:bodyPr/>
            <a:lstStyle/>
            <a:p>
              <a:endParaRPr lang="en-PK"/>
            </a:p>
          </p:txBody>
        </p:sp>
        <p:sp>
          <p:nvSpPr>
            <p:cNvPr id="29" name="TextBox 29"/>
            <p:cNvSpPr txBox="1"/>
            <p:nvPr/>
          </p:nvSpPr>
          <p:spPr>
            <a:xfrm>
              <a:off x="0" y="-19050"/>
              <a:ext cx="472539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Enroll in MSc</a:t>
              </a:r>
            </a:p>
          </p:txBody>
        </p:sp>
      </p:grpSp>
      <p:grpSp>
        <p:nvGrpSpPr>
          <p:cNvPr id="30" name="Group 30"/>
          <p:cNvGrpSpPr/>
          <p:nvPr/>
        </p:nvGrpSpPr>
        <p:grpSpPr>
          <a:xfrm>
            <a:off x="9427518" y="6837312"/>
            <a:ext cx="5613350" cy="453629"/>
            <a:chOff x="0" y="0"/>
            <a:chExt cx="7484467" cy="604838"/>
          </a:xfrm>
        </p:grpSpPr>
        <p:sp>
          <p:nvSpPr>
            <p:cNvPr id="31" name="Freeform 31"/>
            <p:cNvSpPr/>
            <p:nvPr/>
          </p:nvSpPr>
          <p:spPr>
            <a:xfrm>
              <a:off x="0" y="0"/>
              <a:ext cx="7484466" cy="604838"/>
            </a:xfrm>
            <a:custGeom>
              <a:avLst/>
              <a:gdLst/>
              <a:ahLst/>
              <a:cxnLst/>
              <a:rect l="l" t="t" r="r" b="b"/>
              <a:pathLst>
                <a:path w="7484466" h="604838">
                  <a:moveTo>
                    <a:pt x="0" y="0"/>
                  </a:moveTo>
                  <a:lnTo>
                    <a:pt x="7484466" y="0"/>
                  </a:lnTo>
                  <a:lnTo>
                    <a:pt x="7484466" y="604838"/>
                  </a:lnTo>
                  <a:lnTo>
                    <a:pt x="0" y="604838"/>
                  </a:lnTo>
                  <a:close/>
                </a:path>
              </a:pathLst>
            </a:custGeom>
            <a:solidFill>
              <a:srgbClr val="000000">
                <a:alpha val="0"/>
              </a:srgbClr>
            </a:solidFill>
          </p:spPr>
          <p:txBody>
            <a:bodyPr/>
            <a:lstStyle/>
            <a:p>
              <a:endParaRPr lang="en-PK"/>
            </a:p>
          </p:txBody>
        </p:sp>
        <p:sp>
          <p:nvSpPr>
            <p:cNvPr id="32" name="TextBox 32"/>
            <p:cNvSpPr txBox="1"/>
            <p:nvPr/>
          </p:nvSpPr>
          <p:spPr>
            <a:xfrm>
              <a:off x="0" y="-95250"/>
              <a:ext cx="7484467"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Enroll in an MSc program in Data Science.</a:t>
              </a:r>
            </a:p>
          </p:txBody>
        </p:sp>
      </p:grpSp>
    </p:spTree>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sp>
        <p:nvSpPr>
          <p:cNvPr id="6" name="Freeform 6" descr="preencoded.png"/>
          <p:cNvSpPr/>
          <p:nvPr/>
        </p:nvSpPr>
        <p:spPr>
          <a:xfrm>
            <a:off x="11430000" y="-1935"/>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PK"/>
          </a:p>
        </p:txBody>
      </p:sp>
      <p:grpSp>
        <p:nvGrpSpPr>
          <p:cNvPr id="7" name="Group 7"/>
          <p:cNvGrpSpPr/>
          <p:nvPr/>
        </p:nvGrpSpPr>
        <p:grpSpPr>
          <a:xfrm>
            <a:off x="992238" y="2490936"/>
            <a:ext cx="7088237" cy="885974"/>
            <a:chOff x="0" y="0"/>
            <a:chExt cx="9450983" cy="1181298"/>
          </a:xfrm>
        </p:grpSpPr>
        <p:sp>
          <p:nvSpPr>
            <p:cNvPr id="8" name="Freeform 8"/>
            <p:cNvSpPr/>
            <p:nvPr/>
          </p:nvSpPr>
          <p:spPr>
            <a:xfrm>
              <a:off x="0" y="0"/>
              <a:ext cx="9450984" cy="1181298"/>
            </a:xfrm>
            <a:custGeom>
              <a:avLst/>
              <a:gdLst/>
              <a:ahLst/>
              <a:cxnLst/>
              <a:rect l="l" t="t" r="r" b="b"/>
              <a:pathLst>
                <a:path w="9450984" h="1181298">
                  <a:moveTo>
                    <a:pt x="0" y="0"/>
                  </a:moveTo>
                  <a:lnTo>
                    <a:pt x="9450984" y="0"/>
                  </a:lnTo>
                  <a:lnTo>
                    <a:pt x="9450984" y="1181298"/>
                  </a:lnTo>
                  <a:lnTo>
                    <a:pt x="0" y="1181298"/>
                  </a:lnTo>
                  <a:close/>
                </a:path>
              </a:pathLst>
            </a:custGeom>
            <a:solidFill>
              <a:srgbClr val="000000">
                <a:alpha val="0"/>
              </a:srgbClr>
            </a:solidFill>
          </p:spPr>
          <p:txBody>
            <a:bodyPr/>
            <a:lstStyle/>
            <a:p>
              <a:endParaRPr lang="en-PK"/>
            </a:p>
          </p:txBody>
        </p:sp>
        <p:sp>
          <p:nvSpPr>
            <p:cNvPr id="9" name="TextBox 9"/>
            <p:cNvSpPr txBox="1"/>
            <p:nvPr/>
          </p:nvSpPr>
          <p:spPr>
            <a:xfrm>
              <a:off x="0" y="-28575"/>
              <a:ext cx="9450983" cy="1209873"/>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Conclusion</a:t>
              </a:r>
            </a:p>
          </p:txBody>
        </p:sp>
      </p:grpSp>
      <p:grpSp>
        <p:nvGrpSpPr>
          <p:cNvPr id="10" name="Group 10"/>
          <p:cNvGrpSpPr/>
          <p:nvPr/>
        </p:nvGrpSpPr>
        <p:grpSpPr>
          <a:xfrm>
            <a:off x="992238" y="3802112"/>
            <a:ext cx="4581079" cy="2076599"/>
            <a:chOff x="0" y="0"/>
            <a:chExt cx="6108105" cy="2768798"/>
          </a:xfrm>
        </p:grpSpPr>
        <p:sp>
          <p:nvSpPr>
            <p:cNvPr id="11" name="Freeform 11"/>
            <p:cNvSpPr/>
            <p:nvPr/>
          </p:nvSpPr>
          <p:spPr>
            <a:xfrm>
              <a:off x="0" y="0"/>
              <a:ext cx="6108065" cy="2768727"/>
            </a:xfrm>
            <a:custGeom>
              <a:avLst/>
              <a:gdLst/>
              <a:ahLst/>
              <a:cxnLst/>
              <a:rect l="l" t="t" r="r" b="b"/>
              <a:pathLst>
                <a:path w="6108065" h="2768727">
                  <a:moveTo>
                    <a:pt x="0" y="56642"/>
                  </a:moveTo>
                  <a:cubicBezTo>
                    <a:pt x="0" y="25400"/>
                    <a:pt x="25400" y="0"/>
                    <a:pt x="56642" y="0"/>
                  </a:cubicBezTo>
                  <a:lnTo>
                    <a:pt x="6051423" y="0"/>
                  </a:lnTo>
                  <a:cubicBezTo>
                    <a:pt x="6082792" y="0"/>
                    <a:pt x="6108065" y="25400"/>
                    <a:pt x="6108065" y="56642"/>
                  </a:cubicBezTo>
                  <a:lnTo>
                    <a:pt x="6108065" y="2712085"/>
                  </a:lnTo>
                  <a:cubicBezTo>
                    <a:pt x="6108065" y="2743454"/>
                    <a:pt x="6082665" y="2768727"/>
                    <a:pt x="6051423" y="2768727"/>
                  </a:cubicBezTo>
                  <a:lnTo>
                    <a:pt x="56642" y="2768727"/>
                  </a:lnTo>
                  <a:cubicBezTo>
                    <a:pt x="25273" y="2768727"/>
                    <a:pt x="0" y="2743327"/>
                    <a:pt x="0" y="2712085"/>
                  </a:cubicBezTo>
                  <a:close/>
                </a:path>
              </a:pathLst>
            </a:custGeom>
            <a:solidFill>
              <a:srgbClr val="F0EAEA"/>
            </a:solidFill>
          </p:spPr>
          <p:txBody>
            <a:bodyPr/>
            <a:lstStyle/>
            <a:p>
              <a:endParaRPr lang="en-PK"/>
            </a:p>
          </p:txBody>
        </p:sp>
      </p:grpSp>
      <p:grpSp>
        <p:nvGrpSpPr>
          <p:cNvPr id="12" name="Group 12"/>
          <p:cNvGrpSpPr/>
          <p:nvPr/>
        </p:nvGrpSpPr>
        <p:grpSpPr>
          <a:xfrm>
            <a:off x="1275755" y="4085630"/>
            <a:ext cx="4014044" cy="655205"/>
            <a:chOff x="0" y="0"/>
            <a:chExt cx="5352058" cy="873607"/>
          </a:xfrm>
        </p:grpSpPr>
        <p:sp>
          <p:nvSpPr>
            <p:cNvPr id="13" name="Freeform 13"/>
            <p:cNvSpPr/>
            <p:nvPr/>
          </p:nvSpPr>
          <p:spPr>
            <a:xfrm>
              <a:off x="0" y="0"/>
              <a:ext cx="5352059" cy="873607"/>
            </a:xfrm>
            <a:custGeom>
              <a:avLst/>
              <a:gdLst/>
              <a:ahLst/>
              <a:cxnLst/>
              <a:rect l="l" t="t" r="r" b="b"/>
              <a:pathLst>
                <a:path w="5352059" h="873607">
                  <a:moveTo>
                    <a:pt x="0" y="0"/>
                  </a:moveTo>
                  <a:lnTo>
                    <a:pt x="5352059" y="0"/>
                  </a:lnTo>
                  <a:lnTo>
                    <a:pt x="5352059" y="873607"/>
                  </a:lnTo>
                  <a:lnTo>
                    <a:pt x="0" y="873607"/>
                  </a:lnTo>
                  <a:close/>
                </a:path>
              </a:pathLst>
            </a:custGeom>
            <a:solidFill>
              <a:srgbClr val="000000">
                <a:alpha val="0"/>
              </a:srgbClr>
            </a:solidFill>
          </p:spPr>
          <p:txBody>
            <a:bodyPr/>
            <a:lstStyle/>
            <a:p>
              <a:endParaRPr lang="en-PK"/>
            </a:p>
          </p:txBody>
        </p:sp>
        <p:sp>
          <p:nvSpPr>
            <p:cNvPr id="14" name="TextBox 14"/>
            <p:cNvSpPr txBox="1"/>
            <p:nvPr/>
          </p:nvSpPr>
          <p:spPr>
            <a:xfrm>
              <a:off x="0" y="-19050"/>
              <a:ext cx="5352058"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Key Contributions</a:t>
              </a:r>
            </a:p>
          </p:txBody>
        </p:sp>
      </p:grpSp>
      <p:grpSp>
        <p:nvGrpSpPr>
          <p:cNvPr id="15" name="Group 15"/>
          <p:cNvGrpSpPr/>
          <p:nvPr/>
        </p:nvGrpSpPr>
        <p:grpSpPr>
          <a:xfrm>
            <a:off x="1275755" y="4698652"/>
            <a:ext cx="4014044" cy="453629"/>
            <a:chOff x="0" y="0"/>
            <a:chExt cx="5352058" cy="604838"/>
          </a:xfrm>
        </p:grpSpPr>
        <p:sp>
          <p:nvSpPr>
            <p:cNvPr id="16" name="Freeform 16"/>
            <p:cNvSpPr/>
            <p:nvPr/>
          </p:nvSpPr>
          <p:spPr>
            <a:xfrm>
              <a:off x="0" y="0"/>
              <a:ext cx="5352058" cy="604838"/>
            </a:xfrm>
            <a:custGeom>
              <a:avLst/>
              <a:gdLst/>
              <a:ahLst/>
              <a:cxnLst/>
              <a:rect l="l" t="t" r="r" b="b"/>
              <a:pathLst>
                <a:path w="5352058" h="604838">
                  <a:moveTo>
                    <a:pt x="0" y="0"/>
                  </a:moveTo>
                  <a:lnTo>
                    <a:pt x="5352058" y="0"/>
                  </a:lnTo>
                  <a:lnTo>
                    <a:pt x="5352058" y="604838"/>
                  </a:lnTo>
                  <a:lnTo>
                    <a:pt x="0" y="604838"/>
                  </a:lnTo>
                  <a:close/>
                </a:path>
              </a:pathLst>
            </a:custGeom>
            <a:solidFill>
              <a:srgbClr val="000000">
                <a:alpha val="0"/>
              </a:srgbClr>
            </a:solidFill>
          </p:spPr>
          <p:txBody>
            <a:bodyPr/>
            <a:lstStyle/>
            <a:p>
              <a:endParaRPr lang="en-PK"/>
            </a:p>
          </p:txBody>
        </p:sp>
        <p:sp>
          <p:nvSpPr>
            <p:cNvPr id="17" name="TextBox 17"/>
            <p:cNvSpPr txBox="1"/>
            <p:nvPr/>
          </p:nvSpPr>
          <p:spPr>
            <a:xfrm>
              <a:off x="0" y="-95250"/>
              <a:ext cx="5352058"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Fair, explainable AI tool.</a:t>
              </a:r>
            </a:p>
          </p:txBody>
        </p:sp>
      </p:grpSp>
      <p:grpSp>
        <p:nvGrpSpPr>
          <p:cNvPr id="18" name="Group 18"/>
          <p:cNvGrpSpPr/>
          <p:nvPr/>
        </p:nvGrpSpPr>
        <p:grpSpPr>
          <a:xfrm>
            <a:off x="5856834" y="3802112"/>
            <a:ext cx="4581079" cy="2076599"/>
            <a:chOff x="0" y="0"/>
            <a:chExt cx="6108105" cy="2768798"/>
          </a:xfrm>
        </p:grpSpPr>
        <p:sp>
          <p:nvSpPr>
            <p:cNvPr id="19" name="Freeform 19"/>
            <p:cNvSpPr/>
            <p:nvPr/>
          </p:nvSpPr>
          <p:spPr>
            <a:xfrm>
              <a:off x="0" y="0"/>
              <a:ext cx="6108065" cy="2768727"/>
            </a:xfrm>
            <a:custGeom>
              <a:avLst/>
              <a:gdLst/>
              <a:ahLst/>
              <a:cxnLst/>
              <a:rect l="l" t="t" r="r" b="b"/>
              <a:pathLst>
                <a:path w="6108065" h="2768727">
                  <a:moveTo>
                    <a:pt x="0" y="56642"/>
                  </a:moveTo>
                  <a:cubicBezTo>
                    <a:pt x="0" y="25400"/>
                    <a:pt x="25400" y="0"/>
                    <a:pt x="56642" y="0"/>
                  </a:cubicBezTo>
                  <a:lnTo>
                    <a:pt x="6051423" y="0"/>
                  </a:lnTo>
                  <a:cubicBezTo>
                    <a:pt x="6082792" y="0"/>
                    <a:pt x="6108065" y="25400"/>
                    <a:pt x="6108065" y="56642"/>
                  </a:cubicBezTo>
                  <a:lnTo>
                    <a:pt x="6108065" y="2712085"/>
                  </a:lnTo>
                  <a:cubicBezTo>
                    <a:pt x="6108065" y="2743454"/>
                    <a:pt x="6082665" y="2768727"/>
                    <a:pt x="6051423" y="2768727"/>
                  </a:cubicBezTo>
                  <a:lnTo>
                    <a:pt x="56642" y="2768727"/>
                  </a:lnTo>
                  <a:cubicBezTo>
                    <a:pt x="25273" y="2768727"/>
                    <a:pt x="0" y="2743327"/>
                    <a:pt x="0" y="2712085"/>
                  </a:cubicBezTo>
                  <a:close/>
                </a:path>
              </a:pathLst>
            </a:custGeom>
            <a:solidFill>
              <a:srgbClr val="F0EAEA"/>
            </a:solidFill>
          </p:spPr>
          <p:txBody>
            <a:bodyPr/>
            <a:lstStyle/>
            <a:p>
              <a:endParaRPr lang="en-PK"/>
            </a:p>
          </p:txBody>
        </p:sp>
      </p:grpSp>
      <p:grpSp>
        <p:nvGrpSpPr>
          <p:cNvPr id="20" name="Group 20"/>
          <p:cNvGrpSpPr/>
          <p:nvPr/>
        </p:nvGrpSpPr>
        <p:grpSpPr>
          <a:xfrm>
            <a:off x="6140351" y="4085630"/>
            <a:ext cx="4014044" cy="1131455"/>
            <a:chOff x="0" y="0"/>
            <a:chExt cx="5352058" cy="1508607"/>
          </a:xfrm>
        </p:grpSpPr>
        <p:sp>
          <p:nvSpPr>
            <p:cNvPr id="21" name="Freeform 21"/>
            <p:cNvSpPr/>
            <p:nvPr/>
          </p:nvSpPr>
          <p:spPr>
            <a:xfrm>
              <a:off x="0" y="0"/>
              <a:ext cx="5352058" cy="1508607"/>
            </a:xfrm>
            <a:custGeom>
              <a:avLst/>
              <a:gdLst/>
              <a:ahLst/>
              <a:cxnLst/>
              <a:rect l="l" t="t" r="r" b="b"/>
              <a:pathLst>
                <a:path w="5352058" h="1508607">
                  <a:moveTo>
                    <a:pt x="0" y="0"/>
                  </a:moveTo>
                  <a:lnTo>
                    <a:pt x="5352058" y="0"/>
                  </a:lnTo>
                  <a:lnTo>
                    <a:pt x="5352058" y="1508607"/>
                  </a:lnTo>
                  <a:lnTo>
                    <a:pt x="0" y="1508607"/>
                  </a:lnTo>
                  <a:close/>
                </a:path>
              </a:pathLst>
            </a:custGeom>
            <a:solidFill>
              <a:srgbClr val="000000">
                <a:alpha val="0"/>
              </a:srgbClr>
            </a:solidFill>
          </p:spPr>
          <p:txBody>
            <a:bodyPr/>
            <a:lstStyle/>
            <a:p>
              <a:endParaRPr lang="en-PK"/>
            </a:p>
          </p:txBody>
        </p:sp>
        <p:sp>
          <p:nvSpPr>
            <p:cNvPr id="22" name="TextBox 22"/>
            <p:cNvSpPr txBox="1"/>
            <p:nvPr/>
          </p:nvSpPr>
          <p:spPr>
            <a:xfrm>
              <a:off x="0" y="-19050"/>
              <a:ext cx="5352058" cy="1527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Limitations Addressed</a:t>
              </a:r>
            </a:p>
          </p:txBody>
        </p:sp>
      </p:grpSp>
      <p:grpSp>
        <p:nvGrpSpPr>
          <p:cNvPr id="23" name="Group 23"/>
          <p:cNvGrpSpPr/>
          <p:nvPr/>
        </p:nvGrpSpPr>
        <p:grpSpPr>
          <a:xfrm>
            <a:off x="6140351" y="5141565"/>
            <a:ext cx="4014044" cy="453629"/>
            <a:chOff x="0" y="0"/>
            <a:chExt cx="5352058" cy="604838"/>
          </a:xfrm>
        </p:grpSpPr>
        <p:sp>
          <p:nvSpPr>
            <p:cNvPr id="24" name="Freeform 24"/>
            <p:cNvSpPr/>
            <p:nvPr/>
          </p:nvSpPr>
          <p:spPr>
            <a:xfrm>
              <a:off x="0" y="0"/>
              <a:ext cx="5352058" cy="604838"/>
            </a:xfrm>
            <a:custGeom>
              <a:avLst/>
              <a:gdLst/>
              <a:ahLst/>
              <a:cxnLst/>
              <a:rect l="l" t="t" r="r" b="b"/>
              <a:pathLst>
                <a:path w="5352058" h="604838">
                  <a:moveTo>
                    <a:pt x="0" y="0"/>
                  </a:moveTo>
                  <a:lnTo>
                    <a:pt x="5352058" y="0"/>
                  </a:lnTo>
                  <a:lnTo>
                    <a:pt x="5352058" y="604838"/>
                  </a:lnTo>
                  <a:lnTo>
                    <a:pt x="0" y="604838"/>
                  </a:lnTo>
                  <a:close/>
                </a:path>
              </a:pathLst>
            </a:custGeom>
            <a:solidFill>
              <a:srgbClr val="000000">
                <a:alpha val="0"/>
              </a:srgbClr>
            </a:solidFill>
          </p:spPr>
          <p:txBody>
            <a:bodyPr/>
            <a:lstStyle/>
            <a:p>
              <a:endParaRPr lang="en-PK"/>
            </a:p>
          </p:txBody>
        </p:sp>
        <p:sp>
          <p:nvSpPr>
            <p:cNvPr id="25" name="TextBox 25"/>
            <p:cNvSpPr txBox="1"/>
            <p:nvPr/>
          </p:nvSpPr>
          <p:spPr>
            <a:xfrm>
              <a:off x="0" y="-95250"/>
              <a:ext cx="5352058"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Keyword-based ATS systems.</a:t>
              </a:r>
            </a:p>
          </p:txBody>
        </p:sp>
      </p:grpSp>
      <p:grpSp>
        <p:nvGrpSpPr>
          <p:cNvPr id="26" name="Group 26"/>
          <p:cNvGrpSpPr/>
          <p:nvPr/>
        </p:nvGrpSpPr>
        <p:grpSpPr>
          <a:xfrm>
            <a:off x="992238" y="6162229"/>
            <a:ext cx="9445526" cy="1633686"/>
            <a:chOff x="0" y="0"/>
            <a:chExt cx="12594035" cy="2178248"/>
          </a:xfrm>
        </p:grpSpPr>
        <p:sp>
          <p:nvSpPr>
            <p:cNvPr id="27" name="Freeform 27"/>
            <p:cNvSpPr/>
            <p:nvPr/>
          </p:nvSpPr>
          <p:spPr>
            <a:xfrm>
              <a:off x="0" y="0"/>
              <a:ext cx="12593955" cy="2178177"/>
            </a:xfrm>
            <a:custGeom>
              <a:avLst/>
              <a:gdLst/>
              <a:ahLst/>
              <a:cxnLst/>
              <a:rect l="l" t="t" r="r" b="b"/>
              <a:pathLst>
                <a:path w="12593955" h="2178177">
                  <a:moveTo>
                    <a:pt x="0" y="56642"/>
                  </a:moveTo>
                  <a:cubicBezTo>
                    <a:pt x="0" y="25400"/>
                    <a:pt x="25400" y="0"/>
                    <a:pt x="56642" y="0"/>
                  </a:cubicBezTo>
                  <a:lnTo>
                    <a:pt x="12537313" y="0"/>
                  </a:lnTo>
                  <a:cubicBezTo>
                    <a:pt x="12568682" y="0"/>
                    <a:pt x="12593955" y="25400"/>
                    <a:pt x="12593955" y="56642"/>
                  </a:cubicBezTo>
                  <a:lnTo>
                    <a:pt x="12593955" y="2121535"/>
                  </a:lnTo>
                  <a:cubicBezTo>
                    <a:pt x="12593955" y="2152904"/>
                    <a:pt x="12568555" y="2178177"/>
                    <a:pt x="12537313" y="2178177"/>
                  </a:cubicBezTo>
                  <a:lnTo>
                    <a:pt x="56642" y="2178177"/>
                  </a:lnTo>
                  <a:cubicBezTo>
                    <a:pt x="25273" y="2178177"/>
                    <a:pt x="0" y="2152777"/>
                    <a:pt x="0" y="2121535"/>
                  </a:cubicBezTo>
                  <a:close/>
                </a:path>
              </a:pathLst>
            </a:custGeom>
            <a:solidFill>
              <a:srgbClr val="F0EAEA"/>
            </a:solidFill>
          </p:spPr>
          <p:txBody>
            <a:bodyPr/>
            <a:lstStyle/>
            <a:p>
              <a:endParaRPr lang="en-PK"/>
            </a:p>
          </p:txBody>
        </p:sp>
      </p:grpSp>
      <p:grpSp>
        <p:nvGrpSpPr>
          <p:cNvPr id="28" name="Group 28"/>
          <p:cNvGrpSpPr/>
          <p:nvPr/>
        </p:nvGrpSpPr>
        <p:grpSpPr>
          <a:xfrm>
            <a:off x="1275755" y="6445746"/>
            <a:ext cx="4581079" cy="655205"/>
            <a:chOff x="0" y="0"/>
            <a:chExt cx="6108105" cy="873607"/>
          </a:xfrm>
        </p:grpSpPr>
        <p:sp>
          <p:nvSpPr>
            <p:cNvPr id="29" name="Freeform 29"/>
            <p:cNvSpPr/>
            <p:nvPr/>
          </p:nvSpPr>
          <p:spPr>
            <a:xfrm>
              <a:off x="0" y="0"/>
              <a:ext cx="6108105" cy="873607"/>
            </a:xfrm>
            <a:custGeom>
              <a:avLst/>
              <a:gdLst/>
              <a:ahLst/>
              <a:cxnLst/>
              <a:rect l="l" t="t" r="r" b="b"/>
              <a:pathLst>
                <a:path w="6108105" h="873607">
                  <a:moveTo>
                    <a:pt x="0" y="0"/>
                  </a:moveTo>
                  <a:lnTo>
                    <a:pt x="6108105" y="0"/>
                  </a:lnTo>
                  <a:lnTo>
                    <a:pt x="6108105" y="873607"/>
                  </a:lnTo>
                  <a:lnTo>
                    <a:pt x="0" y="873607"/>
                  </a:lnTo>
                  <a:close/>
                </a:path>
              </a:pathLst>
            </a:custGeom>
            <a:solidFill>
              <a:srgbClr val="000000">
                <a:alpha val="0"/>
              </a:srgbClr>
            </a:solidFill>
          </p:spPr>
          <p:txBody>
            <a:bodyPr/>
            <a:lstStyle/>
            <a:p>
              <a:endParaRPr lang="en-PK"/>
            </a:p>
          </p:txBody>
        </p:sp>
        <p:sp>
          <p:nvSpPr>
            <p:cNvPr id="30" name="TextBox 30"/>
            <p:cNvSpPr txBox="1"/>
            <p:nvPr/>
          </p:nvSpPr>
          <p:spPr>
            <a:xfrm>
              <a:off x="0" y="-19050"/>
              <a:ext cx="6108105"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Ethical Recruitment</a:t>
              </a:r>
            </a:p>
          </p:txBody>
        </p:sp>
      </p:grpSp>
      <p:grpSp>
        <p:nvGrpSpPr>
          <p:cNvPr id="31" name="Group 31"/>
          <p:cNvGrpSpPr/>
          <p:nvPr/>
        </p:nvGrpSpPr>
        <p:grpSpPr>
          <a:xfrm>
            <a:off x="1275755" y="7058769"/>
            <a:ext cx="8878491" cy="453629"/>
            <a:chOff x="0" y="0"/>
            <a:chExt cx="11837988" cy="604838"/>
          </a:xfrm>
        </p:grpSpPr>
        <p:sp>
          <p:nvSpPr>
            <p:cNvPr id="32" name="Freeform 32"/>
            <p:cNvSpPr/>
            <p:nvPr/>
          </p:nvSpPr>
          <p:spPr>
            <a:xfrm>
              <a:off x="0" y="0"/>
              <a:ext cx="11837988" cy="604838"/>
            </a:xfrm>
            <a:custGeom>
              <a:avLst/>
              <a:gdLst/>
              <a:ahLst/>
              <a:cxnLst/>
              <a:rect l="l" t="t" r="r" b="b"/>
              <a:pathLst>
                <a:path w="11837988" h="604838">
                  <a:moveTo>
                    <a:pt x="0" y="0"/>
                  </a:moveTo>
                  <a:lnTo>
                    <a:pt x="11837988" y="0"/>
                  </a:lnTo>
                  <a:lnTo>
                    <a:pt x="11837988" y="604838"/>
                  </a:lnTo>
                  <a:lnTo>
                    <a:pt x="0" y="604838"/>
                  </a:lnTo>
                  <a:close/>
                </a:path>
              </a:pathLst>
            </a:custGeom>
            <a:solidFill>
              <a:srgbClr val="000000">
                <a:alpha val="0"/>
              </a:srgbClr>
            </a:solidFill>
          </p:spPr>
          <p:txBody>
            <a:bodyPr/>
            <a:lstStyle/>
            <a:p>
              <a:endParaRPr lang="en-PK"/>
            </a:p>
          </p:txBody>
        </p:sp>
        <p:sp>
          <p:nvSpPr>
            <p:cNvPr id="33" name="TextBox 33"/>
            <p:cNvSpPr txBox="1"/>
            <p:nvPr/>
          </p:nvSpPr>
          <p:spPr>
            <a:xfrm>
              <a:off x="0" y="-95250"/>
              <a:ext cx="11837988"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Promoted through transparency.</a:t>
              </a:r>
            </a:p>
          </p:txBody>
        </p:sp>
      </p:grpSp>
    </p:spTree>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PK"/>
          </a:p>
        </p:txBody>
      </p:sp>
      <p:grpSp>
        <p:nvGrpSpPr>
          <p:cNvPr id="7" name="Group 7"/>
          <p:cNvGrpSpPr/>
          <p:nvPr/>
        </p:nvGrpSpPr>
        <p:grpSpPr>
          <a:xfrm>
            <a:off x="773654" y="1028700"/>
            <a:ext cx="9445526" cy="1771947"/>
            <a:chOff x="0" y="0"/>
            <a:chExt cx="12594035" cy="2362597"/>
          </a:xfrm>
        </p:grpSpPr>
        <p:sp>
          <p:nvSpPr>
            <p:cNvPr id="8" name="Freeform 8"/>
            <p:cNvSpPr/>
            <p:nvPr/>
          </p:nvSpPr>
          <p:spPr>
            <a:xfrm>
              <a:off x="0" y="0"/>
              <a:ext cx="12594035" cy="2362597"/>
            </a:xfrm>
            <a:custGeom>
              <a:avLst/>
              <a:gdLst/>
              <a:ahLst/>
              <a:cxnLst/>
              <a:rect l="l" t="t" r="r" b="b"/>
              <a:pathLst>
                <a:path w="12594035" h="2362597">
                  <a:moveTo>
                    <a:pt x="0" y="0"/>
                  </a:moveTo>
                  <a:lnTo>
                    <a:pt x="12594035" y="0"/>
                  </a:lnTo>
                  <a:lnTo>
                    <a:pt x="12594035" y="2362597"/>
                  </a:lnTo>
                  <a:lnTo>
                    <a:pt x="0" y="2362597"/>
                  </a:lnTo>
                  <a:close/>
                </a:path>
              </a:pathLst>
            </a:custGeom>
            <a:solidFill>
              <a:srgbClr val="000000">
                <a:alpha val="0"/>
              </a:srgbClr>
            </a:solidFill>
          </p:spPr>
          <p:txBody>
            <a:bodyPr/>
            <a:lstStyle/>
            <a:p>
              <a:endParaRPr lang="en-PK"/>
            </a:p>
          </p:txBody>
        </p:sp>
        <p:sp>
          <p:nvSpPr>
            <p:cNvPr id="9" name="TextBox 9"/>
            <p:cNvSpPr txBox="1"/>
            <p:nvPr/>
          </p:nvSpPr>
          <p:spPr>
            <a:xfrm>
              <a:off x="0" y="-28575"/>
              <a:ext cx="12594035" cy="2391172"/>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References</a:t>
              </a:r>
            </a:p>
          </p:txBody>
        </p:sp>
      </p:grpSp>
      <p:grpSp>
        <p:nvGrpSpPr>
          <p:cNvPr id="10" name="Group 10"/>
          <p:cNvGrpSpPr/>
          <p:nvPr/>
        </p:nvGrpSpPr>
        <p:grpSpPr>
          <a:xfrm>
            <a:off x="773654" y="2237852"/>
            <a:ext cx="10207093" cy="7633732"/>
            <a:chOff x="0" y="0"/>
            <a:chExt cx="13609457" cy="10178309"/>
          </a:xfrm>
        </p:grpSpPr>
        <p:sp>
          <p:nvSpPr>
            <p:cNvPr id="11" name="Freeform 11"/>
            <p:cNvSpPr/>
            <p:nvPr/>
          </p:nvSpPr>
          <p:spPr>
            <a:xfrm>
              <a:off x="0" y="0"/>
              <a:ext cx="13609456" cy="10178309"/>
            </a:xfrm>
            <a:custGeom>
              <a:avLst/>
              <a:gdLst/>
              <a:ahLst/>
              <a:cxnLst/>
              <a:rect l="l" t="t" r="r" b="b"/>
              <a:pathLst>
                <a:path w="13609456" h="10178309">
                  <a:moveTo>
                    <a:pt x="0" y="0"/>
                  </a:moveTo>
                  <a:lnTo>
                    <a:pt x="13609456" y="0"/>
                  </a:lnTo>
                  <a:lnTo>
                    <a:pt x="13609456" y="10178309"/>
                  </a:lnTo>
                  <a:lnTo>
                    <a:pt x="0" y="10178309"/>
                  </a:lnTo>
                  <a:close/>
                </a:path>
              </a:pathLst>
            </a:custGeom>
            <a:solidFill>
              <a:srgbClr val="000000">
                <a:alpha val="0"/>
              </a:srgbClr>
            </a:solidFill>
          </p:spPr>
          <p:txBody>
            <a:bodyPr/>
            <a:lstStyle/>
            <a:p>
              <a:endParaRPr lang="en-PK"/>
            </a:p>
          </p:txBody>
        </p:sp>
        <p:sp>
          <p:nvSpPr>
            <p:cNvPr id="12" name="TextBox 12"/>
            <p:cNvSpPr txBox="1"/>
            <p:nvPr/>
          </p:nvSpPr>
          <p:spPr>
            <a:xfrm>
              <a:off x="0" y="-95250"/>
              <a:ext cx="13609457" cy="10273559"/>
            </a:xfrm>
            <a:prstGeom prst="rect">
              <a:avLst/>
            </a:prstGeom>
          </p:spPr>
          <p:txBody>
            <a:bodyPr lIns="0" tIns="0" rIns="0" bIns="0" rtlCol="0" anchor="t"/>
            <a:lstStyle/>
            <a:p>
              <a:pPr marL="472282" lvl="1" indent="-236141" algn="l">
                <a:lnSpc>
                  <a:spcPts val="3561"/>
                </a:lnSpc>
                <a:buAutoNum type="arabicPeriod"/>
              </a:pPr>
              <a:r>
                <a:rPr lang="en-US" sz="2187">
                  <a:solidFill>
                    <a:srgbClr val="61615C"/>
                  </a:solidFill>
                  <a:latin typeface="Tomorrow"/>
                  <a:ea typeface="Tomorrow"/>
                  <a:cs typeface="Tomorrow"/>
                  <a:sym typeface="Tomorrow"/>
                </a:rPr>
                <a:t>Li, S., Li, K. and Lu, H., 2023. National origin discrimination in deep-learning-powered automated resume screening. arXiv preprint arXiv:2307.08624.</a:t>
              </a:r>
            </a:p>
            <a:p>
              <a:pPr marL="472282" lvl="1" indent="-236141" algn="l">
                <a:lnSpc>
                  <a:spcPts val="3561"/>
                </a:lnSpc>
                <a:buAutoNum type="arabicPeriod"/>
              </a:pPr>
              <a:r>
                <a:rPr lang="en-US" sz="2187">
                  <a:solidFill>
                    <a:srgbClr val="61615C"/>
                  </a:solidFill>
                  <a:latin typeface="Tomorrow"/>
                  <a:ea typeface="Tomorrow"/>
                  <a:cs typeface="Tomorrow"/>
                  <a:sym typeface="Tomorrow"/>
                </a:rPr>
                <a:t>Priyanka, J.H. and Parveen, N., 2024. DeepSkillNER: An automatic screening and ranking of resumes using hybrid deep learning and enhanced spectral clustering approach. Multimedia Tools and Applications, 83(1), pp.1–20.</a:t>
              </a:r>
            </a:p>
            <a:p>
              <a:pPr marL="472282" lvl="1" indent="-236141" algn="l">
                <a:lnSpc>
                  <a:spcPts val="3561"/>
                </a:lnSpc>
                <a:buAutoNum type="arabicPeriod"/>
              </a:pPr>
              <a:r>
                <a:rPr lang="en-US" sz="2187">
                  <a:solidFill>
                    <a:srgbClr val="61615C"/>
                  </a:solidFill>
                  <a:latin typeface="Tomorrow"/>
                  <a:ea typeface="Tomorrow"/>
                  <a:cs typeface="Tomorrow"/>
                  <a:sym typeface="Tomorrow"/>
                </a:rPr>
                <a:t>Moore, O.A., Livingston, B. and Susskind, A.M., 2023. Résumé screening heuristic outcomes: An examination of hiring manager evaluation bias. Equality, Diversity and Inclusion: An International Journal, 42(1), pp.21–38.</a:t>
              </a:r>
            </a:p>
            <a:p>
              <a:pPr marL="472282" lvl="1" indent="-236141" algn="l">
                <a:lnSpc>
                  <a:spcPts val="3561"/>
                </a:lnSpc>
                <a:buAutoNum type="arabicPeriod"/>
              </a:pPr>
              <a:r>
                <a:rPr lang="en-US" sz="2187">
                  <a:solidFill>
                    <a:srgbClr val="61615C"/>
                  </a:solidFill>
                  <a:latin typeface="Tomorrow"/>
                  <a:ea typeface="Tomorrow"/>
                  <a:cs typeface="Tomorrow"/>
                  <a:sym typeface="Tomorrow"/>
                </a:rPr>
                <a:t>Devlin, J., Chang, M.W., Lee, K. and Toutanova, K., 2019. BERT: Pre-training of deep bidirectional transformers for language understanding. In: Proceedings of the 2019 Conference of the North American Chapter of the Association for Computational Linguistics: Human Language Technologies. Minneapolis, Minnesota, 2–7 June 2019. ACL, pp.4171–4186.</a:t>
              </a:r>
            </a:p>
            <a:p>
              <a:pPr algn="l">
                <a:lnSpc>
                  <a:spcPts val="3562"/>
                </a:lnSpc>
              </a:pPr>
              <a:endParaRPr lang="en-US" sz="2187">
                <a:solidFill>
                  <a:srgbClr val="61615C"/>
                </a:solidFill>
                <a:latin typeface="Tomorrow"/>
                <a:ea typeface="Tomorrow"/>
                <a:cs typeface="Tomorrow"/>
                <a:sym typeface="Tomorrow"/>
              </a:endParaRPr>
            </a:p>
          </p:txBody>
        </p:sp>
      </p:grpSp>
    </p:spTree>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grpSp>
        <p:nvGrpSpPr>
          <p:cNvPr id="4" name="Group 4"/>
          <p:cNvGrpSpPr/>
          <p:nvPr/>
        </p:nvGrpSpPr>
        <p:grpSpPr>
          <a:xfrm>
            <a:off x="1897797" y="3070559"/>
            <a:ext cx="9445526" cy="1771947"/>
            <a:chOff x="0" y="0"/>
            <a:chExt cx="12594035" cy="2362597"/>
          </a:xfrm>
        </p:grpSpPr>
        <p:sp>
          <p:nvSpPr>
            <p:cNvPr id="5" name="Freeform 5"/>
            <p:cNvSpPr/>
            <p:nvPr/>
          </p:nvSpPr>
          <p:spPr>
            <a:xfrm>
              <a:off x="0" y="0"/>
              <a:ext cx="12594035" cy="2362597"/>
            </a:xfrm>
            <a:custGeom>
              <a:avLst/>
              <a:gdLst/>
              <a:ahLst/>
              <a:cxnLst/>
              <a:rect l="l" t="t" r="r" b="b"/>
              <a:pathLst>
                <a:path w="12594035" h="2362597">
                  <a:moveTo>
                    <a:pt x="0" y="0"/>
                  </a:moveTo>
                  <a:lnTo>
                    <a:pt x="12594035" y="0"/>
                  </a:lnTo>
                  <a:lnTo>
                    <a:pt x="12594035" y="2362597"/>
                  </a:lnTo>
                  <a:lnTo>
                    <a:pt x="0" y="2362597"/>
                  </a:lnTo>
                  <a:close/>
                </a:path>
              </a:pathLst>
            </a:custGeom>
            <a:solidFill>
              <a:srgbClr val="000000">
                <a:alpha val="0"/>
              </a:srgbClr>
            </a:solidFill>
          </p:spPr>
          <p:txBody>
            <a:bodyPr/>
            <a:lstStyle/>
            <a:p>
              <a:endParaRPr lang="en-PK"/>
            </a:p>
          </p:txBody>
        </p:sp>
        <p:sp>
          <p:nvSpPr>
            <p:cNvPr id="6" name="TextBox 6"/>
            <p:cNvSpPr txBox="1"/>
            <p:nvPr/>
          </p:nvSpPr>
          <p:spPr>
            <a:xfrm>
              <a:off x="0" y="-38100"/>
              <a:ext cx="12594035" cy="2400697"/>
            </a:xfrm>
            <a:prstGeom prst="rect">
              <a:avLst/>
            </a:prstGeom>
          </p:spPr>
          <p:txBody>
            <a:bodyPr lIns="0" tIns="0" rIns="0" bIns="0" rtlCol="0" anchor="t"/>
            <a:lstStyle/>
            <a:p>
              <a:pPr algn="l">
                <a:lnSpc>
                  <a:spcPts val="8932"/>
                </a:lnSpc>
              </a:pPr>
              <a:r>
                <a:rPr lang="en-US" sz="7162" b="1">
                  <a:solidFill>
                    <a:srgbClr val="1D1D1B"/>
                  </a:solidFill>
                  <a:latin typeface="Tomorrow Bold"/>
                  <a:ea typeface="Tomorrow Bold"/>
                  <a:cs typeface="Tomorrow Bold"/>
                  <a:sym typeface="Tomorrow Bold"/>
                </a:rPr>
                <a:t>Thank You !</a:t>
              </a:r>
            </a:p>
          </p:txBody>
        </p:sp>
      </p:grpSp>
      <p:grpSp>
        <p:nvGrpSpPr>
          <p:cNvPr id="7" name="Group 7"/>
          <p:cNvGrpSpPr/>
          <p:nvPr/>
        </p:nvGrpSpPr>
        <p:grpSpPr>
          <a:xfrm>
            <a:off x="1897797" y="4842507"/>
            <a:ext cx="9445526" cy="1771947"/>
            <a:chOff x="0" y="0"/>
            <a:chExt cx="12594035" cy="2362597"/>
          </a:xfrm>
        </p:grpSpPr>
        <p:sp>
          <p:nvSpPr>
            <p:cNvPr id="8" name="Freeform 8"/>
            <p:cNvSpPr/>
            <p:nvPr/>
          </p:nvSpPr>
          <p:spPr>
            <a:xfrm>
              <a:off x="0" y="0"/>
              <a:ext cx="12594035" cy="2362597"/>
            </a:xfrm>
            <a:custGeom>
              <a:avLst/>
              <a:gdLst/>
              <a:ahLst/>
              <a:cxnLst/>
              <a:rect l="l" t="t" r="r" b="b"/>
              <a:pathLst>
                <a:path w="12594035" h="2362597">
                  <a:moveTo>
                    <a:pt x="0" y="0"/>
                  </a:moveTo>
                  <a:lnTo>
                    <a:pt x="12594035" y="0"/>
                  </a:lnTo>
                  <a:lnTo>
                    <a:pt x="12594035" y="2362597"/>
                  </a:lnTo>
                  <a:lnTo>
                    <a:pt x="0" y="2362597"/>
                  </a:lnTo>
                  <a:close/>
                </a:path>
              </a:pathLst>
            </a:custGeom>
            <a:solidFill>
              <a:srgbClr val="000000">
                <a:alpha val="0"/>
              </a:srgbClr>
            </a:solidFill>
          </p:spPr>
          <p:txBody>
            <a:bodyPr/>
            <a:lstStyle/>
            <a:p>
              <a:endParaRPr lang="en-PK"/>
            </a:p>
          </p:txBody>
        </p:sp>
        <p:sp>
          <p:nvSpPr>
            <p:cNvPr id="9" name="TextBox 9"/>
            <p:cNvSpPr txBox="1"/>
            <p:nvPr/>
          </p:nvSpPr>
          <p:spPr>
            <a:xfrm>
              <a:off x="0" y="-38100"/>
              <a:ext cx="12594035" cy="2400697"/>
            </a:xfrm>
            <a:prstGeom prst="rect">
              <a:avLst/>
            </a:prstGeom>
          </p:spPr>
          <p:txBody>
            <a:bodyPr lIns="0" tIns="0" rIns="0" bIns="0" rtlCol="0" anchor="t"/>
            <a:lstStyle/>
            <a:p>
              <a:pPr algn="l">
                <a:lnSpc>
                  <a:spcPts val="8932"/>
                </a:lnSpc>
              </a:pPr>
              <a:r>
                <a:rPr lang="en-US" sz="7162" b="1">
                  <a:solidFill>
                    <a:srgbClr val="1D1D1B"/>
                  </a:solidFill>
                  <a:latin typeface="Tomorrow Bold"/>
                  <a:ea typeface="Tomorrow Bold"/>
                  <a:cs typeface="Tomorrow Bold"/>
                  <a:sym typeface="Tomorrow Bold"/>
                </a:rPr>
                <a:t>Any Questions ?</a:t>
              </a:r>
            </a:p>
          </p:txBody>
        </p:sp>
      </p:grpSp>
      <p:sp>
        <p:nvSpPr>
          <p:cNvPr id="10" name="Freeform 10"/>
          <p:cNvSpPr/>
          <p:nvPr/>
        </p:nvSpPr>
        <p:spPr>
          <a:xfrm>
            <a:off x="11988791" y="2597750"/>
            <a:ext cx="2741486" cy="4114800"/>
          </a:xfrm>
          <a:custGeom>
            <a:avLst/>
            <a:gdLst/>
            <a:ahLst/>
            <a:cxnLst/>
            <a:rect l="l" t="t" r="r" b="b"/>
            <a:pathLst>
              <a:path w="2741486" h="4114800">
                <a:moveTo>
                  <a:pt x="0" y="0"/>
                </a:moveTo>
                <a:lnTo>
                  <a:pt x="2741485" y="0"/>
                </a:lnTo>
                <a:lnTo>
                  <a:pt x="274148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PK"/>
          </a:p>
        </p:txBody>
      </p:sp>
    </p:spTree>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sp>
        <p:nvSpPr>
          <p:cNvPr id="6" name="Freeform 6" descr="preencoded.png"/>
          <p:cNvSpPr/>
          <p:nvPr/>
        </p:nvSpPr>
        <p:spPr>
          <a:xfrm>
            <a:off x="11430000" y="2664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PK"/>
          </a:p>
        </p:txBody>
      </p:sp>
      <p:grpSp>
        <p:nvGrpSpPr>
          <p:cNvPr id="7" name="Group 7"/>
          <p:cNvGrpSpPr/>
          <p:nvPr/>
        </p:nvGrpSpPr>
        <p:grpSpPr>
          <a:xfrm>
            <a:off x="992238" y="1137047"/>
            <a:ext cx="9445526" cy="2080958"/>
            <a:chOff x="0" y="0"/>
            <a:chExt cx="12594035" cy="2774611"/>
          </a:xfrm>
        </p:grpSpPr>
        <p:sp>
          <p:nvSpPr>
            <p:cNvPr id="8" name="Freeform 8"/>
            <p:cNvSpPr/>
            <p:nvPr/>
          </p:nvSpPr>
          <p:spPr>
            <a:xfrm>
              <a:off x="0" y="0"/>
              <a:ext cx="12594035" cy="2774611"/>
            </a:xfrm>
            <a:custGeom>
              <a:avLst/>
              <a:gdLst/>
              <a:ahLst/>
              <a:cxnLst/>
              <a:rect l="l" t="t" r="r" b="b"/>
              <a:pathLst>
                <a:path w="12594035" h="2774611">
                  <a:moveTo>
                    <a:pt x="0" y="0"/>
                  </a:moveTo>
                  <a:lnTo>
                    <a:pt x="12594035" y="0"/>
                  </a:lnTo>
                  <a:lnTo>
                    <a:pt x="12594035" y="2774611"/>
                  </a:lnTo>
                  <a:lnTo>
                    <a:pt x="0" y="2774611"/>
                  </a:lnTo>
                  <a:close/>
                </a:path>
              </a:pathLst>
            </a:custGeom>
            <a:solidFill>
              <a:srgbClr val="000000">
                <a:alpha val="0"/>
              </a:srgbClr>
            </a:solidFill>
          </p:spPr>
          <p:txBody>
            <a:bodyPr/>
            <a:lstStyle/>
            <a:p>
              <a:endParaRPr lang="en-PK"/>
            </a:p>
          </p:txBody>
        </p:sp>
        <p:sp>
          <p:nvSpPr>
            <p:cNvPr id="9" name="TextBox 9"/>
            <p:cNvSpPr txBox="1"/>
            <p:nvPr/>
          </p:nvSpPr>
          <p:spPr>
            <a:xfrm>
              <a:off x="0" y="-28575"/>
              <a:ext cx="12594035" cy="28031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Project Context: Background &amp; Problem</a:t>
              </a:r>
            </a:p>
          </p:txBody>
        </p:sp>
      </p:grpSp>
      <p:grpSp>
        <p:nvGrpSpPr>
          <p:cNvPr id="10" name="Group 10"/>
          <p:cNvGrpSpPr/>
          <p:nvPr/>
        </p:nvGrpSpPr>
        <p:grpSpPr>
          <a:xfrm>
            <a:off x="992238" y="4585395"/>
            <a:ext cx="637878" cy="637878"/>
            <a:chOff x="0" y="0"/>
            <a:chExt cx="850503" cy="850503"/>
          </a:xfrm>
        </p:grpSpPr>
        <p:sp>
          <p:nvSpPr>
            <p:cNvPr id="11" name="Freeform 11"/>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grpSp>
        <p:nvGrpSpPr>
          <p:cNvPr id="12" name="Group 12"/>
          <p:cNvGrpSpPr/>
          <p:nvPr/>
        </p:nvGrpSpPr>
        <p:grpSpPr>
          <a:xfrm>
            <a:off x="1098575" y="4638526"/>
            <a:ext cx="425202" cy="531614"/>
            <a:chOff x="0" y="0"/>
            <a:chExt cx="566937" cy="708818"/>
          </a:xfrm>
        </p:grpSpPr>
        <p:sp>
          <p:nvSpPr>
            <p:cNvPr id="13" name="Freeform 13"/>
            <p:cNvSpPr/>
            <p:nvPr/>
          </p:nvSpPr>
          <p:spPr>
            <a:xfrm>
              <a:off x="0" y="0"/>
              <a:ext cx="566937" cy="708818"/>
            </a:xfrm>
            <a:custGeom>
              <a:avLst/>
              <a:gdLst/>
              <a:ahLst/>
              <a:cxnLst/>
              <a:rect l="l" t="t" r="r" b="b"/>
              <a:pathLst>
                <a:path w="566937" h="708818">
                  <a:moveTo>
                    <a:pt x="0" y="0"/>
                  </a:moveTo>
                  <a:lnTo>
                    <a:pt x="566937" y="0"/>
                  </a:lnTo>
                  <a:lnTo>
                    <a:pt x="566937" y="708818"/>
                  </a:lnTo>
                  <a:lnTo>
                    <a:pt x="0" y="708818"/>
                  </a:lnTo>
                  <a:close/>
                </a:path>
              </a:pathLst>
            </a:custGeom>
            <a:solidFill>
              <a:srgbClr val="000000">
                <a:alpha val="0"/>
              </a:srgbClr>
            </a:solidFill>
          </p:spPr>
          <p:txBody>
            <a:bodyPr/>
            <a:lstStyle/>
            <a:p>
              <a:endParaRPr lang="en-PK"/>
            </a:p>
          </p:txBody>
        </p:sp>
        <p:sp>
          <p:nvSpPr>
            <p:cNvPr id="14" name="TextBox 14"/>
            <p:cNvSpPr txBox="1"/>
            <p:nvPr/>
          </p:nvSpPr>
          <p:spPr>
            <a:xfrm>
              <a:off x="0" y="57150"/>
              <a:ext cx="566937" cy="651668"/>
            </a:xfrm>
            <a:prstGeom prst="rect">
              <a:avLst/>
            </a:prstGeom>
          </p:spPr>
          <p:txBody>
            <a:bodyPr lIns="0" tIns="0" rIns="0" bIns="0" rtlCol="0" anchor="t"/>
            <a:lstStyle/>
            <a:p>
              <a:pPr algn="ctr">
                <a:lnSpc>
                  <a:spcPts val="3312"/>
                </a:lnSpc>
              </a:pPr>
              <a:r>
                <a:rPr lang="en-US" sz="3312" b="1">
                  <a:solidFill>
                    <a:srgbClr val="61615C"/>
                  </a:solidFill>
                  <a:latin typeface="Tomorrow Bold"/>
                  <a:ea typeface="Tomorrow Bold"/>
                  <a:cs typeface="Tomorrow Bold"/>
                  <a:sym typeface="Tomorrow Bold"/>
                </a:rPr>
                <a:t>1</a:t>
              </a:r>
            </a:p>
          </p:txBody>
        </p:sp>
      </p:grpSp>
      <p:grpSp>
        <p:nvGrpSpPr>
          <p:cNvPr id="15" name="Group 15"/>
          <p:cNvGrpSpPr/>
          <p:nvPr/>
        </p:nvGrpSpPr>
        <p:grpSpPr>
          <a:xfrm>
            <a:off x="1913632" y="4585395"/>
            <a:ext cx="3659684" cy="1131455"/>
            <a:chOff x="0" y="0"/>
            <a:chExt cx="4879578" cy="1508607"/>
          </a:xfrm>
        </p:grpSpPr>
        <p:sp>
          <p:nvSpPr>
            <p:cNvPr id="16" name="Freeform 16"/>
            <p:cNvSpPr/>
            <p:nvPr/>
          </p:nvSpPr>
          <p:spPr>
            <a:xfrm>
              <a:off x="0" y="0"/>
              <a:ext cx="4879579" cy="1508607"/>
            </a:xfrm>
            <a:custGeom>
              <a:avLst/>
              <a:gdLst/>
              <a:ahLst/>
              <a:cxnLst/>
              <a:rect l="l" t="t" r="r" b="b"/>
              <a:pathLst>
                <a:path w="4879579" h="1508607">
                  <a:moveTo>
                    <a:pt x="0" y="0"/>
                  </a:moveTo>
                  <a:lnTo>
                    <a:pt x="4879579" y="0"/>
                  </a:lnTo>
                  <a:lnTo>
                    <a:pt x="4879579" y="1508607"/>
                  </a:lnTo>
                  <a:lnTo>
                    <a:pt x="0" y="1508607"/>
                  </a:lnTo>
                  <a:close/>
                </a:path>
              </a:pathLst>
            </a:custGeom>
            <a:solidFill>
              <a:srgbClr val="000000">
                <a:alpha val="0"/>
              </a:srgbClr>
            </a:solidFill>
          </p:spPr>
          <p:txBody>
            <a:bodyPr/>
            <a:lstStyle/>
            <a:p>
              <a:endParaRPr lang="en-PK"/>
            </a:p>
          </p:txBody>
        </p:sp>
        <p:sp>
          <p:nvSpPr>
            <p:cNvPr id="17" name="TextBox 17"/>
            <p:cNvSpPr txBox="1"/>
            <p:nvPr/>
          </p:nvSpPr>
          <p:spPr>
            <a:xfrm>
              <a:off x="0" y="-19050"/>
              <a:ext cx="4879578" cy="1527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Traditional Screening</a:t>
              </a:r>
            </a:p>
          </p:txBody>
        </p:sp>
      </p:grpSp>
      <p:grpSp>
        <p:nvGrpSpPr>
          <p:cNvPr id="18" name="Group 18"/>
          <p:cNvGrpSpPr/>
          <p:nvPr/>
        </p:nvGrpSpPr>
        <p:grpSpPr>
          <a:xfrm>
            <a:off x="1913632" y="5641330"/>
            <a:ext cx="3659684" cy="907256"/>
            <a:chOff x="0" y="0"/>
            <a:chExt cx="4879578" cy="1209675"/>
          </a:xfrm>
        </p:grpSpPr>
        <p:sp>
          <p:nvSpPr>
            <p:cNvPr id="19" name="Freeform 19"/>
            <p:cNvSpPr/>
            <p:nvPr/>
          </p:nvSpPr>
          <p:spPr>
            <a:xfrm>
              <a:off x="0" y="0"/>
              <a:ext cx="4879579" cy="1209675"/>
            </a:xfrm>
            <a:custGeom>
              <a:avLst/>
              <a:gdLst/>
              <a:ahLst/>
              <a:cxnLst/>
              <a:rect l="l" t="t" r="r" b="b"/>
              <a:pathLst>
                <a:path w="4879579" h="1209675">
                  <a:moveTo>
                    <a:pt x="0" y="0"/>
                  </a:moveTo>
                  <a:lnTo>
                    <a:pt x="4879579" y="0"/>
                  </a:lnTo>
                  <a:lnTo>
                    <a:pt x="4879579" y="1209675"/>
                  </a:lnTo>
                  <a:lnTo>
                    <a:pt x="0" y="1209675"/>
                  </a:lnTo>
                  <a:close/>
                </a:path>
              </a:pathLst>
            </a:custGeom>
            <a:solidFill>
              <a:srgbClr val="000000">
                <a:alpha val="0"/>
              </a:srgbClr>
            </a:solidFill>
          </p:spPr>
          <p:txBody>
            <a:bodyPr/>
            <a:lstStyle/>
            <a:p>
              <a:endParaRPr lang="en-PK"/>
            </a:p>
          </p:txBody>
        </p:sp>
        <p:sp>
          <p:nvSpPr>
            <p:cNvPr id="20" name="TextBox 20"/>
            <p:cNvSpPr txBox="1"/>
            <p:nvPr/>
          </p:nvSpPr>
          <p:spPr>
            <a:xfrm>
              <a:off x="0" y="-95250"/>
              <a:ext cx="4879578" cy="130492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Time-consuming, inconsistent, biased.</a:t>
              </a:r>
            </a:p>
          </p:txBody>
        </p:sp>
      </p:grpSp>
      <p:grpSp>
        <p:nvGrpSpPr>
          <p:cNvPr id="21" name="Group 21"/>
          <p:cNvGrpSpPr/>
          <p:nvPr/>
        </p:nvGrpSpPr>
        <p:grpSpPr>
          <a:xfrm>
            <a:off x="5856834" y="4585395"/>
            <a:ext cx="637878" cy="637878"/>
            <a:chOff x="0" y="0"/>
            <a:chExt cx="850503" cy="850503"/>
          </a:xfrm>
        </p:grpSpPr>
        <p:sp>
          <p:nvSpPr>
            <p:cNvPr id="22" name="Freeform 22"/>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grpSp>
        <p:nvGrpSpPr>
          <p:cNvPr id="23" name="Group 23"/>
          <p:cNvGrpSpPr/>
          <p:nvPr/>
        </p:nvGrpSpPr>
        <p:grpSpPr>
          <a:xfrm>
            <a:off x="5963171" y="4638526"/>
            <a:ext cx="425203" cy="531614"/>
            <a:chOff x="0" y="0"/>
            <a:chExt cx="566937" cy="708818"/>
          </a:xfrm>
        </p:grpSpPr>
        <p:sp>
          <p:nvSpPr>
            <p:cNvPr id="24" name="Freeform 24"/>
            <p:cNvSpPr/>
            <p:nvPr/>
          </p:nvSpPr>
          <p:spPr>
            <a:xfrm>
              <a:off x="0" y="0"/>
              <a:ext cx="566937" cy="708818"/>
            </a:xfrm>
            <a:custGeom>
              <a:avLst/>
              <a:gdLst/>
              <a:ahLst/>
              <a:cxnLst/>
              <a:rect l="l" t="t" r="r" b="b"/>
              <a:pathLst>
                <a:path w="566937" h="708818">
                  <a:moveTo>
                    <a:pt x="0" y="0"/>
                  </a:moveTo>
                  <a:lnTo>
                    <a:pt x="566937" y="0"/>
                  </a:lnTo>
                  <a:lnTo>
                    <a:pt x="566937" y="708818"/>
                  </a:lnTo>
                  <a:lnTo>
                    <a:pt x="0" y="708818"/>
                  </a:lnTo>
                  <a:close/>
                </a:path>
              </a:pathLst>
            </a:custGeom>
            <a:solidFill>
              <a:srgbClr val="000000">
                <a:alpha val="0"/>
              </a:srgbClr>
            </a:solidFill>
          </p:spPr>
          <p:txBody>
            <a:bodyPr/>
            <a:lstStyle/>
            <a:p>
              <a:endParaRPr lang="en-PK"/>
            </a:p>
          </p:txBody>
        </p:sp>
        <p:sp>
          <p:nvSpPr>
            <p:cNvPr id="25" name="TextBox 25"/>
            <p:cNvSpPr txBox="1"/>
            <p:nvPr/>
          </p:nvSpPr>
          <p:spPr>
            <a:xfrm>
              <a:off x="0" y="57150"/>
              <a:ext cx="566937" cy="651668"/>
            </a:xfrm>
            <a:prstGeom prst="rect">
              <a:avLst/>
            </a:prstGeom>
          </p:spPr>
          <p:txBody>
            <a:bodyPr lIns="0" tIns="0" rIns="0" bIns="0" rtlCol="0" anchor="t"/>
            <a:lstStyle/>
            <a:p>
              <a:pPr algn="ctr">
                <a:lnSpc>
                  <a:spcPts val="3312"/>
                </a:lnSpc>
              </a:pPr>
              <a:r>
                <a:rPr lang="en-US" sz="3312" b="1">
                  <a:solidFill>
                    <a:srgbClr val="61615C"/>
                  </a:solidFill>
                  <a:latin typeface="Tomorrow Bold"/>
                  <a:ea typeface="Tomorrow Bold"/>
                  <a:cs typeface="Tomorrow Bold"/>
                  <a:sym typeface="Tomorrow Bold"/>
                </a:rPr>
                <a:t>2</a:t>
              </a:r>
            </a:p>
          </p:txBody>
        </p:sp>
      </p:grpSp>
      <p:grpSp>
        <p:nvGrpSpPr>
          <p:cNvPr id="26" name="Group 26"/>
          <p:cNvGrpSpPr/>
          <p:nvPr/>
        </p:nvGrpSpPr>
        <p:grpSpPr>
          <a:xfrm>
            <a:off x="6778229" y="4585395"/>
            <a:ext cx="3659684" cy="1131455"/>
            <a:chOff x="0" y="0"/>
            <a:chExt cx="4879578" cy="1508607"/>
          </a:xfrm>
        </p:grpSpPr>
        <p:sp>
          <p:nvSpPr>
            <p:cNvPr id="27" name="Freeform 27"/>
            <p:cNvSpPr/>
            <p:nvPr/>
          </p:nvSpPr>
          <p:spPr>
            <a:xfrm>
              <a:off x="0" y="0"/>
              <a:ext cx="4879579" cy="1508607"/>
            </a:xfrm>
            <a:custGeom>
              <a:avLst/>
              <a:gdLst/>
              <a:ahLst/>
              <a:cxnLst/>
              <a:rect l="l" t="t" r="r" b="b"/>
              <a:pathLst>
                <a:path w="4879579" h="1508607">
                  <a:moveTo>
                    <a:pt x="0" y="0"/>
                  </a:moveTo>
                  <a:lnTo>
                    <a:pt x="4879579" y="0"/>
                  </a:lnTo>
                  <a:lnTo>
                    <a:pt x="4879579" y="1508607"/>
                  </a:lnTo>
                  <a:lnTo>
                    <a:pt x="0" y="1508607"/>
                  </a:lnTo>
                  <a:close/>
                </a:path>
              </a:pathLst>
            </a:custGeom>
            <a:solidFill>
              <a:srgbClr val="000000">
                <a:alpha val="0"/>
              </a:srgbClr>
            </a:solidFill>
          </p:spPr>
          <p:txBody>
            <a:bodyPr/>
            <a:lstStyle/>
            <a:p>
              <a:endParaRPr lang="en-PK"/>
            </a:p>
          </p:txBody>
        </p:sp>
        <p:sp>
          <p:nvSpPr>
            <p:cNvPr id="28" name="TextBox 28"/>
            <p:cNvSpPr txBox="1"/>
            <p:nvPr/>
          </p:nvSpPr>
          <p:spPr>
            <a:xfrm>
              <a:off x="0" y="-19050"/>
              <a:ext cx="4879578" cy="1527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Recruiter Challenges</a:t>
              </a:r>
            </a:p>
          </p:txBody>
        </p:sp>
      </p:grpSp>
      <p:grpSp>
        <p:nvGrpSpPr>
          <p:cNvPr id="29" name="Group 29"/>
          <p:cNvGrpSpPr/>
          <p:nvPr/>
        </p:nvGrpSpPr>
        <p:grpSpPr>
          <a:xfrm>
            <a:off x="6778229" y="5641330"/>
            <a:ext cx="3659684" cy="907256"/>
            <a:chOff x="0" y="0"/>
            <a:chExt cx="4879578" cy="1209675"/>
          </a:xfrm>
        </p:grpSpPr>
        <p:sp>
          <p:nvSpPr>
            <p:cNvPr id="30" name="Freeform 30"/>
            <p:cNvSpPr/>
            <p:nvPr/>
          </p:nvSpPr>
          <p:spPr>
            <a:xfrm>
              <a:off x="0" y="0"/>
              <a:ext cx="4879579" cy="1209675"/>
            </a:xfrm>
            <a:custGeom>
              <a:avLst/>
              <a:gdLst/>
              <a:ahLst/>
              <a:cxnLst/>
              <a:rect l="l" t="t" r="r" b="b"/>
              <a:pathLst>
                <a:path w="4879579" h="1209675">
                  <a:moveTo>
                    <a:pt x="0" y="0"/>
                  </a:moveTo>
                  <a:lnTo>
                    <a:pt x="4879579" y="0"/>
                  </a:lnTo>
                  <a:lnTo>
                    <a:pt x="4879579" y="1209675"/>
                  </a:lnTo>
                  <a:lnTo>
                    <a:pt x="0" y="1209675"/>
                  </a:lnTo>
                  <a:close/>
                </a:path>
              </a:pathLst>
            </a:custGeom>
            <a:solidFill>
              <a:srgbClr val="000000">
                <a:alpha val="0"/>
              </a:srgbClr>
            </a:solidFill>
          </p:spPr>
          <p:txBody>
            <a:bodyPr/>
            <a:lstStyle/>
            <a:p>
              <a:endParaRPr lang="en-PK"/>
            </a:p>
          </p:txBody>
        </p:sp>
        <p:sp>
          <p:nvSpPr>
            <p:cNvPr id="31" name="TextBox 31"/>
            <p:cNvSpPr txBox="1"/>
            <p:nvPr/>
          </p:nvSpPr>
          <p:spPr>
            <a:xfrm>
              <a:off x="0" y="-95250"/>
              <a:ext cx="4879578" cy="130492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Handling large application volumes.</a:t>
              </a:r>
            </a:p>
          </p:txBody>
        </p:sp>
      </p:grpSp>
      <p:grpSp>
        <p:nvGrpSpPr>
          <p:cNvPr id="32" name="Group 32"/>
          <p:cNvGrpSpPr/>
          <p:nvPr/>
        </p:nvGrpSpPr>
        <p:grpSpPr>
          <a:xfrm>
            <a:off x="992238" y="7151042"/>
            <a:ext cx="637878" cy="637878"/>
            <a:chOff x="0" y="0"/>
            <a:chExt cx="850503" cy="850503"/>
          </a:xfrm>
        </p:grpSpPr>
        <p:sp>
          <p:nvSpPr>
            <p:cNvPr id="33" name="Freeform 33"/>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grpSp>
        <p:nvGrpSpPr>
          <p:cNvPr id="34" name="Group 34"/>
          <p:cNvGrpSpPr/>
          <p:nvPr/>
        </p:nvGrpSpPr>
        <p:grpSpPr>
          <a:xfrm>
            <a:off x="1098575" y="7204174"/>
            <a:ext cx="425202" cy="531614"/>
            <a:chOff x="0" y="0"/>
            <a:chExt cx="566937" cy="708818"/>
          </a:xfrm>
        </p:grpSpPr>
        <p:sp>
          <p:nvSpPr>
            <p:cNvPr id="35" name="Freeform 35"/>
            <p:cNvSpPr/>
            <p:nvPr/>
          </p:nvSpPr>
          <p:spPr>
            <a:xfrm>
              <a:off x="0" y="0"/>
              <a:ext cx="566937" cy="708818"/>
            </a:xfrm>
            <a:custGeom>
              <a:avLst/>
              <a:gdLst/>
              <a:ahLst/>
              <a:cxnLst/>
              <a:rect l="l" t="t" r="r" b="b"/>
              <a:pathLst>
                <a:path w="566937" h="708818">
                  <a:moveTo>
                    <a:pt x="0" y="0"/>
                  </a:moveTo>
                  <a:lnTo>
                    <a:pt x="566937" y="0"/>
                  </a:lnTo>
                  <a:lnTo>
                    <a:pt x="566937" y="708818"/>
                  </a:lnTo>
                  <a:lnTo>
                    <a:pt x="0" y="708818"/>
                  </a:lnTo>
                  <a:close/>
                </a:path>
              </a:pathLst>
            </a:custGeom>
            <a:solidFill>
              <a:srgbClr val="000000">
                <a:alpha val="0"/>
              </a:srgbClr>
            </a:solidFill>
          </p:spPr>
          <p:txBody>
            <a:bodyPr/>
            <a:lstStyle/>
            <a:p>
              <a:endParaRPr lang="en-PK"/>
            </a:p>
          </p:txBody>
        </p:sp>
        <p:sp>
          <p:nvSpPr>
            <p:cNvPr id="36" name="TextBox 36"/>
            <p:cNvSpPr txBox="1"/>
            <p:nvPr/>
          </p:nvSpPr>
          <p:spPr>
            <a:xfrm>
              <a:off x="0" y="57150"/>
              <a:ext cx="566937" cy="651668"/>
            </a:xfrm>
            <a:prstGeom prst="rect">
              <a:avLst/>
            </a:prstGeom>
          </p:spPr>
          <p:txBody>
            <a:bodyPr lIns="0" tIns="0" rIns="0" bIns="0" rtlCol="0" anchor="t"/>
            <a:lstStyle/>
            <a:p>
              <a:pPr algn="ctr">
                <a:lnSpc>
                  <a:spcPts val="3312"/>
                </a:lnSpc>
              </a:pPr>
              <a:r>
                <a:rPr lang="en-US" sz="3312" b="1">
                  <a:solidFill>
                    <a:srgbClr val="61615C"/>
                  </a:solidFill>
                  <a:latin typeface="Tomorrow Bold"/>
                  <a:ea typeface="Tomorrow Bold"/>
                  <a:cs typeface="Tomorrow Bold"/>
                  <a:sym typeface="Tomorrow Bold"/>
                </a:rPr>
                <a:t>3</a:t>
              </a:r>
            </a:p>
          </p:txBody>
        </p:sp>
      </p:grpSp>
      <p:grpSp>
        <p:nvGrpSpPr>
          <p:cNvPr id="37" name="Group 37"/>
          <p:cNvGrpSpPr/>
          <p:nvPr/>
        </p:nvGrpSpPr>
        <p:grpSpPr>
          <a:xfrm>
            <a:off x="1913632" y="7151042"/>
            <a:ext cx="3544044" cy="655205"/>
            <a:chOff x="0" y="0"/>
            <a:chExt cx="4725392" cy="873607"/>
          </a:xfrm>
        </p:grpSpPr>
        <p:sp>
          <p:nvSpPr>
            <p:cNvPr id="38" name="Freeform 38"/>
            <p:cNvSpPr/>
            <p:nvPr/>
          </p:nvSpPr>
          <p:spPr>
            <a:xfrm>
              <a:off x="0" y="0"/>
              <a:ext cx="4725392" cy="873607"/>
            </a:xfrm>
            <a:custGeom>
              <a:avLst/>
              <a:gdLst/>
              <a:ahLst/>
              <a:cxnLst/>
              <a:rect l="l" t="t" r="r" b="b"/>
              <a:pathLst>
                <a:path w="4725392" h="873607">
                  <a:moveTo>
                    <a:pt x="0" y="0"/>
                  </a:moveTo>
                  <a:lnTo>
                    <a:pt x="4725392" y="0"/>
                  </a:lnTo>
                  <a:lnTo>
                    <a:pt x="4725392" y="873607"/>
                  </a:lnTo>
                  <a:lnTo>
                    <a:pt x="0" y="873607"/>
                  </a:lnTo>
                  <a:close/>
                </a:path>
              </a:pathLst>
            </a:custGeom>
            <a:solidFill>
              <a:srgbClr val="000000">
                <a:alpha val="0"/>
              </a:srgbClr>
            </a:solidFill>
          </p:spPr>
          <p:txBody>
            <a:bodyPr/>
            <a:lstStyle/>
            <a:p>
              <a:endParaRPr lang="en-PK"/>
            </a:p>
          </p:txBody>
        </p:sp>
        <p:sp>
          <p:nvSpPr>
            <p:cNvPr id="39" name="TextBox 39"/>
            <p:cNvSpPr txBox="1"/>
            <p:nvPr/>
          </p:nvSpPr>
          <p:spPr>
            <a:xfrm>
              <a:off x="0" y="-19050"/>
              <a:ext cx="472539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AI Potential</a:t>
              </a:r>
            </a:p>
          </p:txBody>
        </p:sp>
      </p:grpSp>
      <p:grpSp>
        <p:nvGrpSpPr>
          <p:cNvPr id="40" name="Group 40"/>
          <p:cNvGrpSpPr/>
          <p:nvPr/>
        </p:nvGrpSpPr>
        <p:grpSpPr>
          <a:xfrm>
            <a:off x="1913633" y="7764066"/>
            <a:ext cx="2790719" cy="918528"/>
            <a:chOff x="0" y="0"/>
            <a:chExt cx="3720959" cy="1224703"/>
          </a:xfrm>
        </p:grpSpPr>
        <p:sp>
          <p:nvSpPr>
            <p:cNvPr id="41" name="Freeform 41"/>
            <p:cNvSpPr/>
            <p:nvPr/>
          </p:nvSpPr>
          <p:spPr>
            <a:xfrm>
              <a:off x="0" y="0"/>
              <a:ext cx="3720959" cy="1224703"/>
            </a:xfrm>
            <a:custGeom>
              <a:avLst/>
              <a:gdLst/>
              <a:ahLst/>
              <a:cxnLst/>
              <a:rect l="l" t="t" r="r" b="b"/>
              <a:pathLst>
                <a:path w="3720959" h="1224703">
                  <a:moveTo>
                    <a:pt x="0" y="0"/>
                  </a:moveTo>
                  <a:lnTo>
                    <a:pt x="3720959" y="0"/>
                  </a:lnTo>
                  <a:lnTo>
                    <a:pt x="3720959" y="1224703"/>
                  </a:lnTo>
                  <a:lnTo>
                    <a:pt x="0" y="1224703"/>
                  </a:lnTo>
                  <a:close/>
                </a:path>
              </a:pathLst>
            </a:custGeom>
            <a:solidFill>
              <a:srgbClr val="000000">
                <a:alpha val="0"/>
              </a:srgbClr>
            </a:solidFill>
          </p:spPr>
          <p:txBody>
            <a:bodyPr/>
            <a:lstStyle/>
            <a:p>
              <a:endParaRPr lang="en-PK"/>
            </a:p>
          </p:txBody>
        </p:sp>
        <p:sp>
          <p:nvSpPr>
            <p:cNvPr id="42" name="TextBox 42"/>
            <p:cNvSpPr txBox="1"/>
            <p:nvPr/>
          </p:nvSpPr>
          <p:spPr>
            <a:xfrm>
              <a:off x="0" y="-95250"/>
              <a:ext cx="3720959" cy="131995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Automate and standardize process.</a:t>
              </a:r>
            </a:p>
          </p:txBody>
        </p:sp>
      </p:grpSp>
      <p:grpSp>
        <p:nvGrpSpPr>
          <p:cNvPr id="43" name="Group 43"/>
          <p:cNvGrpSpPr/>
          <p:nvPr/>
        </p:nvGrpSpPr>
        <p:grpSpPr>
          <a:xfrm>
            <a:off x="5573316" y="7204174"/>
            <a:ext cx="637878" cy="637878"/>
            <a:chOff x="0" y="0"/>
            <a:chExt cx="850503" cy="850503"/>
          </a:xfrm>
        </p:grpSpPr>
        <p:sp>
          <p:nvSpPr>
            <p:cNvPr id="44" name="Freeform 44"/>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grpSp>
        <p:nvGrpSpPr>
          <p:cNvPr id="45" name="Group 45"/>
          <p:cNvGrpSpPr/>
          <p:nvPr/>
        </p:nvGrpSpPr>
        <p:grpSpPr>
          <a:xfrm>
            <a:off x="5573316" y="7204174"/>
            <a:ext cx="581011" cy="726415"/>
            <a:chOff x="0" y="0"/>
            <a:chExt cx="566937" cy="708818"/>
          </a:xfrm>
        </p:grpSpPr>
        <p:sp>
          <p:nvSpPr>
            <p:cNvPr id="46" name="Freeform 46"/>
            <p:cNvSpPr/>
            <p:nvPr/>
          </p:nvSpPr>
          <p:spPr>
            <a:xfrm>
              <a:off x="0" y="0"/>
              <a:ext cx="566937" cy="708818"/>
            </a:xfrm>
            <a:custGeom>
              <a:avLst/>
              <a:gdLst/>
              <a:ahLst/>
              <a:cxnLst/>
              <a:rect l="l" t="t" r="r" b="b"/>
              <a:pathLst>
                <a:path w="566937" h="708818">
                  <a:moveTo>
                    <a:pt x="0" y="0"/>
                  </a:moveTo>
                  <a:lnTo>
                    <a:pt x="566937" y="0"/>
                  </a:lnTo>
                  <a:lnTo>
                    <a:pt x="566937" y="708818"/>
                  </a:lnTo>
                  <a:lnTo>
                    <a:pt x="0" y="708818"/>
                  </a:lnTo>
                  <a:close/>
                </a:path>
              </a:pathLst>
            </a:custGeom>
            <a:solidFill>
              <a:srgbClr val="000000">
                <a:alpha val="0"/>
              </a:srgbClr>
            </a:solidFill>
          </p:spPr>
          <p:txBody>
            <a:bodyPr/>
            <a:lstStyle/>
            <a:p>
              <a:endParaRPr lang="en-PK"/>
            </a:p>
          </p:txBody>
        </p:sp>
        <p:sp>
          <p:nvSpPr>
            <p:cNvPr id="47" name="TextBox 47"/>
            <p:cNvSpPr txBox="1"/>
            <p:nvPr/>
          </p:nvSpPr>
          <p:spPr>
            <a:xfrm>
              <a:off x="0" y="57150"/>
              <a:ext cx="566937" cy="651668"/>
            </a:xfrm>
            <a:prstGeom prst="rect">
              <a:avLst/>
            </a:prstGeom>
          </p:spPr>
          <p:txBody>
            <a:bodyPr lIns="0" tIns="0" rIns="0" bIns="0" rtlCol="0" anchor="t"/>
            <a:lstStyle/>
            <a:p>
              <a:pPr algn="ctr">
                <a:lnSpc>
                  <a:spcPts val="3312"/>
                </a:lnSpc>
              </a:pPr>
              <a:r>
                <a:rPr lang="en-US" sz="3312" b="1">
                  <a:solidFill>
                    <a:srgbClr val="61615C"/>
                  </a:solidFill>
                  <a:latin typeface="Tomorrow Bold"/>
                  <a:ea typeface="Tomorrow Bold"/>
                  <a:cs typeface="Tomorrow Bold"/>
                  <a:sym typeface="Tomorrow Bold"/>
                </a:rPr>
                <a:t>4</a:t>
              </a:r>
            </a:p>
          </p:txBody>
        </p:sp>
      </p:grpSp>
      <p:grpSp>
        <p:nvGrpSpPr>
          <p:cNvPr id="48" name="Group 48"/>
          <p:cNvGrpSpPr/>
          <p:nvPr/>
        </p:nvGrpSpPr>
        <p:grpSpPr>
          <a:xfrm>
            <a:off x="6530058" y="7151042"/>
            <a:ext cx="4279201" cy="655205"/>
            <a:chOff x="0" y="0"/>
            <a:chExt cx="5705602" cy="873607"/>
          </a:xfrm>
        </p:grpSpPr>
        <p:sp>
          <p:nvSpPr>
            <p:cNvPr id="49" name="Freeform 49"/>
            <p:cNvSpPr/>
            <p:nvPr/>
          </p:nvSpPr>
          <p:spPr>
            <a:xfrm>
              <a:off x="0" y="0"/>
              <a:ext cx="5705602" cy="873607"/>
            </a:xfrm>
            <a:custGeom>
              <a:avLst/>
              <a:gdLst/>
              <a:ahLst/>
              <a:cxnLst/>
              <a:rect l="l" t="t" r="r" b="b"/>
              <a:pathLst>
                <a:path w="5705602" h="873607">
                  <a:moveTo>
                    <a:pt x="0" y="0"/>
                  </a:moveTo>
                  <a:lnTo>
                    <a:pt x="5705602" y="0"/>
                  </a:lnTo>
                  <a:lnTo>
                    <a:pt x="5705602" y="873607"/>
                  </a:lnTo>
                  <a:lnTo>
                    <a:pt x="0" y="873607"/>
                  </a:lnTo>
                  <a:close/>
                </a:path>
              </a:pathLst>
            </a:custGeom>
            <a:solidFill>
              <a:srgbClr val="000000">
                <a:alpha val="0"/>
              </a:srgbClr>
            </a:solidFill>
          </p:spPr>
          <p:txBody>
            <a:bodyPr/>
            <a:lstStyle/>
            <a:p>
              <a:endParaRPr lang="en-PK"/>
            </a:p>
          </p:txBody>
        </p:sp>
        <p:sp>
          <p:nvSpPr>
            <p:cNvPr id="50" name="TextBox 50"/>
            <p:cNvSpPr txBox="1"/>
            <p:nvPr/>
          </p:nvSpPr>
          <p:spPr>
            <a:xfrm>
              <a:off x="0" y="-19050"/>
              <a:ext cx="570560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Growing Need for </a:t>
              </a:r>
            </a:p>
          </p:txBody>
        </p:sp>
      </p:grpSp>
      <p:grpSp>
        <p:nvGrpSpPr>
          <p:cNvPr id="51" name="Group 51"/>
          <p:cNvGrpSpPr/>
          <p:nvPr/>
        </p:nvGrpSpPr>
        <p:grpSpPr>
          <a:xfrm>
            <a:off x="6530058" y="7764066"/>
            <a:ext cx="4279201" cy="918528"/>
            <a:chOff x="0" y="0"/>
            <a:chExt cx="5705602" cy="1224703"/>
          </a:xfrm>
        </p:grpSpPr>
        <p:sp>
          <p:nvSpPr>
            <p:cNvPr id="52" name="Freeform 52"/>
            <p:cNvSpPr/>
            <p:nvPr/>
          </p:nvSpPr>
          <p:spPr>
            <a:xfrm>
              <a:off x="0" y="0"/>
              <a:ext cx="5705602" cy="1224703"/>
            </a:xfrm>
            <a:custGeom>
              <a:avLst/>
              <a:gdLst/>
              <a:ahLst/>
              <a:cxnLst/>
              <a:rect l="l" t="t" r="r" b="b"/>
              <a:pathLst>
                <a:path w="5705602" h="1224703">
                  <a:moveTo>
                    <a:pt x="0" y="0"/>
                  </a:moveTo>
                  <a:lnTo>
                    <a:pt x="5705602" y="0"/>
                  </a:lnTo>
                  <a:lnTo>
                    <a:pt x="5705602" y="1224703"/>
                  </a:lnTo>
                  <a:lnTo>
                    <a:pt x="0" y="1224703"/>
                  </a:lnTo>
                  <a:close/>
                </a:path>
              </a:pathLst>
            </a:custGeom>
            <a:solidFill>
              <a:srgbClr val="000000">
                <a:alpha val="0"/>
              </a:srgbClr>
            </a:solidFill>
          </p:spPr>
          <p:txBody>
            <a:bodyPr/>
            <a:lstStyle/>
            <a:p>
              <a:endParaRPr lang="en-PK"/>
            </a:p>
          </p:txBody>
        </p:sp>
        <p:sp>
          <p:nvSpPr>
            <p:cNvPr id="53" name="TextBox 53"/>
            <p:cNvSpPr txBox="1"/>
            <p:nvPr/>
          </p:nvSpPr>
          <p:spPr>
            <a:xfrm>
              <a:off x="0" y="-95250"/>
              <a:ext cx="5705602" cy="131995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 fair, efficient, and transparent recruitment solutions </a:t>
              </a:r>
            </a:p>
          </p:txBody>
        </p:sp>
      </p:grpSp>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PK"/>
          </a:p>
        </p:txBody>
      </p:sp>
      <p:grpSp>
        <p:nvGrpSpPr>
          <p:cNvPr id="7" name="Group 7"/>
          <p:cNvGrpSpPr/>
          <p:nvPr/>
        </p:nvGrpSpPr>
        <p:grpSpPr>
          <a:xfrm>
            <a:off x="1028700" y="2900414"/>
            <a:ext cx="9108764" cy="1204659"/>
            <a:chOff x="0" y="0"/>
            <a:chExt cx="12145018" cy="1606211"/>
          </a:xfrm>
        </p:grpSpPr>
        <p:sp>
          <p:nvSpPr>
            <p:cNvPr id="8" name="Freeform 8"/>
            <p:cNvSpPr/>
            <p:nvPr/>
          </p:nvSpPr>
          <p:spPr>
            <a:xfrm>
              <a:off x="0" y="0"/>
              <a:ext cx="12145018" cy="1606211"/>
            </a:xfrm>
            <a:custGeom>
              <a:avLst/>
              <a:gdLst/>
              <a:ahLst/>
              <a:cxnLst/>
              <a:rect l="l" t="t" r="r" b="b"/>
              <a:pathLst>
                <a:path w="12145018" h="1606211">
                  <a:moveTo>
                    <a:pt x="0" y="0"/>
                  </a:moveTo>
                  <a:lnTo>
                    <a:pt x="12145018" y="0"/>
                  </a:lnTo>
                  <a:lnTo>
                    <a:pt x="12145018" y="1606211"/>
                  </a:lnTo>
                  <a:lnTo>
                    <a:pt x="0" y="1606211"/>
                  </a:lnTo>
                  <a:close/>
                </a:path>
              </a:pathLst>
            </a:custGeom>
            <a:solidFill>
              <a:srgbClr val="000000">
                <a:alpha val="0"/>
              </a:srgbClr>
            </a:solidFill>
          </p:spPr>
          <p:txBody>
            <a:bodyPr/>
            <a:lstStyle/>
            <a:p>
              <a:endParaRPr lang="en-PK"/>
            </a:p>
          </p:txBody>
        </p:sp>
        <p:sp>
          <p:nvSpPr>
            <p:cNvPr id="9" name="TextBox 9"/>
            <p:cNvSpPr txBox="1"/>
            <p:nvPr/>
          </p:nvSpPr>
          <p:spPr>
            <a:xfrm>
              <a:off x="0" y="-28575"/>
              <a:ext cx="12145018" cy="16347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Aim</a:t>
              </a:r>
            </a:p>
          </p:txBody>
        </p:sp>
      </p:grpSp>
      <p:grpSp>
        <p:nvGrpSpPr>
          <p:cNvPr id="10" name="Group 10"/>
          <p:cNvGrpSpPr/>
          <p:nvPr/>
        </p:nvGrpSpPr>
        <p:grpSpPr>
          <a:xfrm>
            <a:off x="1028700" y="4784538"/>
            <a:ext cx="9072301" cy="2585525"/>
            <a:chOff x="0" y="0"/>
            <a:chExt cx="12096401" cy="3447367"/>
          </a:xfrm>
        </p:grpSpPr>
        <p:sp>
          <p:nvSpPr>
            <p:cNvPr id="11" name="Freeform 11"/>
            <p:cNvSpPr/>
            <p:nvPr/>
          </p:nvSpPr>
          <p:spPr>
            <a:xfrm>
              <a:off x="0" y="0"/>
              <a:ext cx="12096401" cy="3447367"/>
            </a:xfrm>
            <a:custGeom>
              <a:avLst/>
              <a:gdLst/>
              <a:ahLst/>
              <a:cxnLst/>
              <a:rect l="l" t="t" r="r" b="b"/>
              <a:pathLst>
                <a:path w="12096401" h="3447367">
                  <a:moveTo>
                    <a:pt x="0" y="0"/>
                  </a:moveTo>
                  <a:lnTo>
                    <a:pt x="12096401" y="0"/>
                  </a:lnTo>
                  <a:lnTo>
                    <a:pt x="12096401" y="3447367"/>
                  </a:lnTo>
                  <a:lnTo>
                    <a:pt x="0" y="3447367"/>
                  </a:lnTo>
                  <a:close/>
                </a:path>
              </a:pathLst>
            </a:custGeom>
            <a:solidFill>
              <a:srgbClr val="000000">
                <a:alpha val="0"/>
              </a:srgbClr>
            </a:solidFill>
          </p:spPr>
          <p:txBody>
            <a:bodyPr/>
            <a:lstStyle/>
            <a:p>
              <a:endParaRPr lang="en-PK"/>
            </a:p>
          </p:txBody>
        </p:sp>
        <p:sp>
          <p:nvSpPr>
            <p:cNvPr id="12" name="TextBox 12"/>
            <p:cNvSpPr txBox="1"/>
            <p:nvPr/>
          </p:nvSpPr>
          <p:spPr>
            <a:xfrm>
              <a:off x="0" y="-133350"/>
              <a:ext cx="12096401" cy="3580717"/>
            </a:xfrm>
            <a:prstGeom prst="rect">
              <a:avLst/>
            </a:prstGeom>
          </p:spPr>
          <p:txBody>
            <a:bodyPr lIns="0" tIns="0" rIns="0" bIns="0" rtlCol="0" anchor="t"/>
            <a:lstStyle/>
            <a:p>
              <a:pPr algn="l">
                <a:lnSpc>
                  <a:spcPts val="5028"/>
                </a:lnSpc>
              </a:pPr>
              <a:r>
                <a:rPr lang="en-US" sz="3087">
                  <a:solidFill>
                    <a:srgbClr val="61615C"/>
                  </a:solidFill>
                  <a:latin typeface="Tomorrow"/>
                  <a:ea typeface="Tomorrow"/>
                  <a:cs typeface="Tomorrow"/>
                  <a:sym typeface="Tomorrow"/>
                </a:rPr>
                <a:t> To develop an AI-based resume screening system that ensures accurate, efficient, and unbiased candidate shortlisting.</a:t>
              </a:r>
            </a:p>
            <a:p>
              <a:pPr algn="l">
                <a:lnSpc>
                  <a:spcPts val="5026"/>
                </a:lnSpc>
              </a:pPr>
              <a:endParaRPr lang="en-US" sz="3087">
                <a:solidFill>
                  <a:srgbClr val="61615C"/>
                </a:solidFill>
                <a:latin typeface="Tomorrow"/>
                <a:ea typeface="Tomorrow"/>
                <a:cs typeface="Tomorrow"/>
                <a:sym typeface="Tomorrow"/>
              </a:endParaRPr>
            </a:p>
          </p:txBody>
        </p:sp>
      </p:grpSp>
    </p:spTree>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grpSp>
        <p:nvGrpSpPr>
          <p:cNvPr id="6" name="Group 6"/>
          <p:cNvGrpSpPr/>
          <p:nvPr/>
        </p:nvGrpSpPr>
        <p:grpSpPr>
          <a:xfrm>
            <a:off x="6636396" y="844110"/>
            <a:ext cx="4014454" cy="1204658"/>
            <a:chOff x="0" y="0"/>
            <a:chExt cx="5352605" cy="1606211"/>
          </a:xfrm>
        </p:grpSpPr>
        <p:sp>
          <p:nvSpPr>
            <p:cNvPr id="7" name="Freeform 7"/>
            <p:cNvSpPr/>
            <p:nvPr/>
          </p:nvSpPr>
          <p:spPr>
            <a:xfrm>
              <a:off x="0" y="0"/>
              <a:ext cx="5352605" cy="1606211"/>
            </a:xfrm>
            <a:custGeom>
              <a:avLst/>
              <a:gdLst/>
              <a:ahLst/>
              <a:cxnLst/>
              <a:rect l="l" t="t" r="r" b="b"/>
              <a:pathLst>
                <a:path w="5352605" h="1606211">
                  <a:moveTo>
                    <a:pt x="0" y="0"/>
                  </a:moveTo>
                  <a:lnTo>
                    <a:pt x="5352605" y="0"/>
                  </a:lnTo>
                  <a:lnTo>
                    <a:pt x="5352605" y="1606211"/>
                  </a:lnTo>
                  <a:lnTo>
                    <a:pt x="0" y="1606211"/>
                  </a:lnTo>
                  <a:close/>
                </a:path>
              </a:pathLst>
            </a:custGeom>
            <a:solidFill>
              <a:srgbClr val="000000">
                <a:alpha val="0"/>
              </a:srgbClr>
            </a:solidFill>
          </p:spPr>
          <p:txBody>
            <a:bodyPr/>
            <a:lstStyle/>
            <a:p>
              <a:endParaRPr lang="en-PK"/>
            </a:p>
          </p:txBody>
        </p:sp>
        <p:sp>
          <p:nvSpPr>
            <p:cNvPr id="8" name="TextBox 8"/>
            <p:cNvSpPr txBox="1"/>
            <p:nvPr/>
          </p:nvSpPr>
          <p:spPr>
            <a:xfrm>
              <a:off x="0" y="-28575"/>
              <a:ext cx="5352605" cy="16347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Objectives</a:t>
              </a:r>
            </a:p>
          </p:txBody>
        </p:sp>
      </p:grpSp>
      <p:sp>
        <p:nvSpPr>
          <p:cNvPr id="9" name="Freeform 9" descr="preencoded.png"/>
          <p:cNvSpPr/>
          <p:nvPr/>
        </p:nvSpPr>
        <p:spPr>
          <a:xfrm>
            <a:off x="1028700" y="2396878"/>
            <a:ext cx="1381125" cy="1657350"/>
          </a:xfrm>
          <a:custGeom>
            <a:avLst/>
            <a:gdLst/>
            <a:ahLst/>
            <a:cxnLst/>
            <a:rect l="l" t="t" r="r" b="b"/>
            <a:pathLst>
              <a:path w="1381125" h="1657350">
                <a:moveTo>
                  <a:pt x="0" y="0"/>
                </a:moveTo>
                <a:lnTo>
                  <a:pt x="1381125" y="0"/>
                </a:lnTo>
                <a:lnTo>
                  <a:pt x="1381125" y="1657349"/>
                </a:lnTo>
                <a:lnTo>
                  <a:pt x="0" y="1657349"/>
                </a:lnTo>
                <a:lnTo>
                  <a:pt x="0" y="0"/>
                </a:lnTo>
                <a:close/>
              </a:path>
            </a:pathLst>
          </a:custGeom>
          <a:blipFill>
            <a:blip r:embed="rId3"/>
            <a:stretch>
              <a:fillRect t="-55" b="-55"/>
            </a:stretch>
          </a:blipFill>
        </p:spPr>
        <p:txBody>
          <a:bodyPr/>
          <a:lstStyle/>
          <a:p>
            <a:endParaRPr lang="en-PK"/>
          </a:p>
        </p:txBody>
      </p:sp>
      <p:grpSp>
        <p:nvGrpSpPr>
          <p:cNvPr id="10" name="Group 10"/>
          <p:cNvGrpSpPr/>
          <p:nvPr/>
        </p:nvGrpSpPr>
        <p:grpSpPr>
          <a:xfrm>
            <a:off x="2835027" y="2680395"/>
            <a:ext cx="3544044" cy="655205"/>
            <a:chOff x="0" y="0"/>
            <a:chExt cx="4725392" cy="873607"/>
          </a:xfrm>
        </p:grpSpPr>
        <p:sp>
          <p:nvSpPr>
            <p:cNvPr id="11" name="Freeform 11"/>
            <p:cNvSpPr/>
            <p:nvPr/>
          </p:nvSpPr>
          <p:spPr>
            <a:xfrm>
              <a:off x="0" y="0"/>
              <a:ext cx="4725392" cy="873607"/>
            </a:xfrm>
            <a:custGeom>
              <a:avLst/>
              <a:gdLst/>
              <a:ahLst/>
              <a:cxnLst/>
              <a:rect l="l" t="t" r="r" b="b"/>
              <a:pathLst>
                <a:path w="4725392" h="873607">
                  <a:moveTo>
                    <a:pt x="0" y="0"/>
                  </a:moveTo>
                  <a:lnTo>
                    <a:pt x="4725392" y="0"/>
                  </a:lnTo>
                  <a:lnTo>
                    <a:pt x="4725392" y="873607"/>
                  </a:lnTo>
                  <a:lnTo>
                    <a:pt x="0" y="873607"/>
                  </a:lnTo>
                  <a:close/>
                </a:path>
              </a:pathLst>
            </a:custGeom>
            <a:solidFill>
              <a:srgbClr val="000000">
                <a:alpha val="0"/>
              </a:srgbClr>
            </a:solidFill>
          </p:spPr>
          <p:txBody>
            <a:bodyPr/>
            <a:lstStyle/>
            <a:p>
              <a:endParaRPr lang="en-PK"/>
            </a:p>
          </p:txBody>
        </p:sp>
        <p:sp>
          <p:nvSpPr>
            <p:cNvPr id="12" name="TextBox 12"/>
            <p:cNvSpPr txBox="1"/>
            <p:nvPr/>
          </p:nvSpPr>
          <p:spPr>
            <a:xfrm>
              <a:off x="0" y="-19050"/>
              <a:ext cx="472539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NLP Extraction</a:t>
              </a:r>
            </a:p>
          </p:txBody>
        </p:sp>
      </p:grpSp>
      <p:grpSp>
        <p:nvGrpSpPr>
          <p:cNvPr id="13" name="Group 13"/>
          <p:cNvGrpSpPr/>
          <p:nvPr/>
        </p:nvGrpSpPr>
        <p:grpSpPr>
          <a:xfrm>
            <a:off x="2835027" y="3293417"/>
            <a:ext cx="7602736" cy="453629"/>
            <a:chOff x="0" y="0"/>
            <a:chExt cx="10136982" cy="604838"/>
          </a:xfrm>
        </p:grpSpPr>
        <p:sp>
          <p:nvSpPr>
            <p:cNvPr id="14" name="Freeform 14"/>
            <p:cNvSpPr/>
            <p:nvPr/>
          </p:nvSpPr>
          <p:spPr>
            <a:xfrm>
              <a:off x="0" y="0"/>
              <a:ext cx="10136982" cy="604838"/>
            </a:xfrm>
            <a:custGeom>
              <a:avLst/>
              <a:gdLst/>
              <a:ahLst/>
              <a:cxnLst/>
              <a:rect l="l" t="t" r="r" b="b"/>
              <a:pathLst>
                <a:path w="10136982" h="604838">
                  <a:moveTo>
                    <a:pt x="0" y="0"/>
                  </a:moveTo>
                  <a:lnTo>
                    <a:pt x="10136982" y="0"/>
                  </a:lnTo>
                  <a:lnTo>
                    <a:pt x="10136982" y="604838"/>
                  </a:lnTo>
                  <a:lnTo>
                    <a:pt x="0" y="604838"/>
                  </a:lnTo>
                  <a:close/>
                </a:path>
              </a:pathLst>
            </a:custGeom>
            <a:solidFill>
              <a:srgbClr val="000000">
                <a:alpha val="0"/>
              </a:srgbClr>
            </a:solidFill>
          </p:spPr>
          <p:txBody>
            <a:bodyPr/>
            <a:lstStyle/>
            <a:p>
              <a:endParaRPr lang="en-PK"/>
            </a:p>
          </p:txBody>
        </p:sp>
        <p:sp>
          <p:nvSpPr>
            <p:cNvPr id="15" name="TextBox 15"/>
            <p:cNvSpPr txBox="1"/>
            <p:nvPr/>
          </p:nvSpPr>
          <p:spPr>
            <a:xfrm>
              <a:off x="0" y="-95250"/>
              <a:ext cx="10136982"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Extract key resume information.</a:t>
              </a:r>
            </a:p>
          </p:txBody>
        </p:sp>
      </p:grpSp>
      <p:sp>
        <p:nvSpPr>
          <p:cNvPr id="16" name="Freeform 16" descr="preencoded.png"/>
          <p:cNvSpPr/>
          <p:nvPr/>
        </p:nvSpPr>
        <p:spPr>
          <a:xfrm>
            <a:off x="992238" y="4097982"/>
            <a:ext cx="1417588" cy="1701105"/>
          </a:xfrm>
          <a:custGeom>
            <a:avLst/>
            <a:gdLst/>
            <a:ahLst/>
            <a:cxnLst/>
            <a:rect l="l" t="t" r="r" b="b"/>
            <a:pathLst>
              <a:path w="1417588" h="1701105">
                <a:moveTo>
                  <a:pt x="0" y="0"/>
                </a:moveTo>
                <a:lnTo>
                  <a:pt x="1417587" y="0"/>
                </a:lnTo>
                <a:lnTo>
                  <a:pt x="1417587" y="1701105"/>
                </a:lnTo>
                <a:lnTo>
                  <a:pt x="0" y="1701105"/>
                </a:lnTo>
                <a:lnTo>
                  <a:pt x="0" y="0"/>
                </a:lnTo>
                <a:close/>
              </a:path>
            </a:pathLst>
          </a:custGeom>
          <a:blipFill>
            <a:blip r:embed="rId4"/>
            <a:stretch>
              <a:fillRect t="-55" b="-55"/>
            </a:stretch>
          </a:blipFill>
        </p:spPr>
        <p:txBody>
          <a:bodyPr/>
          <a:lstStyle/>
          <a:p>
            <a:endParaRPr lang="en-PK"/>
          </a:p>
        </p:txBody>
      </p:sp>
      <p:grpSp>
        <p:nvGrpSpPr>
          <p:cNvPr id="17" name="Group 17"/>
          <p:cNvGrpSpPr/>
          <p:nvPr/>
        </p:nvGrpSpPr>
        <p:grpSpPr>
          <a:xfrm>
            <a:off x="2835028" y="4381500"/>
            <a:ext cx="3544044" cy="655205"/>
            <a:chOff x="0" y="0"/>
            <a:chExt cx="4725392" cy="873607"/>
          </a:xfrm>
        </p:grpSpPr>
        <p:sp>
          <p:nvSpPr>
            <p:cNvPr id="18" name="Freeform 18"/>
            <p:cNvSpPr/>
            <p:nvPr/>
          </p:nvSpPr>
          <p:spPr>
            <a:xfrm>
              <a:off x="0" y="0"/>
              <a:ext cx="4725392" cy="873607"/>
            </a:xfrm>
            <a:custGeom>
              <a:avLst/>
              <a:gdLst/>
              <a:ahLst/>
              <a:cxnLst/>
              <a:rect l="l" t="t" r="r" b="b"/>
              <a:pathLst>
                <a:path w="4725392" h="873607">
                  <a:moveTo>
                    <a:pt x="0" y="0"/>
                  </a:moveTo>
                  <a:lnTo>
                    <a:pt x="4725392" y="0"/>
                  </a:lnTo>
                  <a:lnTo>
                    <a:pt x="4725392" y="873607"/>
                  </a:lnTo>
                  <a:lnTo>
                    <a:pt x="0" y="873607"/>
                  </a:lnTo>
                  <a:close/>
                </a:path>
              </a:pathLst>
            </a:custGeom>
            <a:solidFill>
              <a:srgbClr val="000000">
                <a:alpha val="0"/>
              </a:srgbClr>
            </a:solidFill>
          </p:spPr>
          <p:txBody>
            <a:bodyPr/>
            <a:lstStyle/>
            <a:p>
              <a:endParaRPr lang="en-PK"/>
            </a:p>
          </p:txBody>
        </p:sp>
        <p:sp>
          <p:nvSpPr>
            <p:cNvPr id="19" name="TextBox 19"/>
            <p:cNvSpPr txBox="1"/>
            <p:nvPr/>
          </p:nvSpPr>
          <p:spPr>
            <a:xfrm>
              <a:off x="0" y="-19050"/>
              <a:ext cx="472539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ML Matching</a:t>
              </a:r>
            </a:p>
          </p:txBody>
        </p:sp>
      </p:grpSp>
      <p:grpSp>
        <p:nvGrpSpPr>
          <p:cNvPr id="20" name="Group 20"/>
          <p:cNvGrpSpPr/>
          <p:nvPr/>
        </p:nvGrpSpPr>
        <p:grpSpPr>
          <a:xfrm>
            <a:off x="2835027" y="4994522"/>
            <a:ext cx="7602736" cy="453629"/>
            <a:chOff x="0" y="0"/>
            <a:chExt cx="10136982" cy="604838"/>
          </a:xfrm>
        </p:grpSpPr>
        <p:sp>
          <p:nvSpPr>
            <p:cNvPr id="21" name="Freeform 21"/>
            <p:cNvSpPr/>
            <p:nvPr/>
          </p:nvSpPr>
          <p:spPr>
            <a:xfrm>
              <a:off x="0" y="0"/>
              <a:ext cx="10136982" cy="604838"/>
            </a:xfrm>
            <a:custGeom>
              <a:avLst/>
              <a:gdLst/>
              <a:ahLst/>
              <a:cxnLst/>
              <a:rect l="l" t="t" r="r" b="b"/>
              <a:pathLst>
                <a:path w="10136982" h="604838">
                  <a:moveTo>
                    <a:pt x="0" y="0"/>
                  </a:moveTo>
                  <a:lnTo>
                    <a:pt x="10136982" y="0"/>
                  </a:lnTo>
                  <a:lnTo>
                    <a:pt x="10136982" y="604838"/>
                  </a:lnTo>
                  <a:lnTo>
                    <a:pt x="0" y="604838"/>
                  </a:lnTo>
                  <a:close/>
                </a:path>
              </a:pathLst>
            </a:custGeom>
            <a:solidFill>
              <a:srgbClr val="000000">
                <a:alpha val="0"/>
              </a:srgbClr>
            </a:solidFill>
          </p:spPr>
          <p:txBody>
            <a:bodyPr/>
            <a:lstStyle/>
            <a:p>
              <a:endParaRPr lang="en-PK"/>
            </a:p>
          </p:txBody>
        </p:sp>
        <p:sp>
          <p:nvSpPr>
            <p:cNvPr id="22" name="TextBox 22"/>
            <p:cNvSpPr txBox="1"/>
            <p:nvPr/>
          </p:nvSpPr>
          <p:spPr>
            <a:xfrm>
              <a:off x="0" y="-95250"/>
              <a:ext cx="10136982"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Match resumes to jobs.</a:t>
              </a:r>
            </a:p>
          </p:txBody>
        </p:sp>
      </p:grpSp>
      <p:sp>
        <p:nvSpPr>
          <p:cNvPr id="23" name="Freeform 23" descr="preencoded.png"/>
          <p:cNvSpPr/>
          <p:nvPr/>
        </p:nvSpPr>
        <p:spPr>
          <a:xfrm>
            <a:off x="992238" y="5799087"/>
            <a:ext cx="1417588" cy="1701105"/>
          </a:xfrm>
          <a:custGeom>
            <a:avLst/>
            <a:gdLst/>
            <a:ahLst/>
            <a:cxnLst/>
            <a:rect l="l" t="t" r="r" b="b"/>
            <a:pathLst>
              <a:path w="1417588" h="1701105">
                <a:moveTo>
                  <a:pt x="0" y="0"/>
                </a:moveTo>
                <a:lnTo>
                  <a:pt x="1417587" y="0"/>
                </a:lnTo>
                <a:lnTo>
                  <a:pt x="1417587" y="1701105"/>
                </a:lnTo>
                <a:lnTo>
                  <a:pt x="0" y="1701105"/>
                </a:lnTo>
                <a:lnTo>
                  <a:pt x="0" y="0"/>
                </a:lnTo>
                <a:close/>
              </a:path>
            </a:pathLst>
          </a:custGeom>
          <a:blipFill>
            <a:blip r:embed="rId5"/>
            <a:stretch>
              <a:fillRect t="-55" b="-55"/>
            </a:stretch>
          </a:blipFill>
        </p:spPr>
        <p:txBody>
          <a:bodyPr/>
          <a:lstStyle/>
          <a:p>
            <a:endParaRPr lang="en-PK"/>
          </a:p>
        </p:txBody>
      </p:sp>
      <p:grpSp>
        <p:nvGrpSpPr>
          <p:cNvPr id="24" name="Group 24"/>
          <p:cNvGrpSpPr/>
          <p:nvPr/>
        </p:nvGrpSpPr>
        <p:grpSpPr>
          <a:xfrm>
            <a:off x="2835028" y="6082605"/>
            <a:ext cx="3544044" cy="655205"/>
            <a:chOff x="0" y="0"/>
            <a:chExt cx="4725392" cy="873607"/>
          </a:xfrm>
        </p:grpSpPr>
        <p:sp>
          <p:nvSpPr>
            <p:cNvPr id="25" name="Freeform 25"/>
            <p:cNvSpPr/>
            <p:nvPr/>
          </p:nvSpPr>
          <p:spPr>
            <a:xfrm>
              <a:off x="0" y="0"/>
              <a:ext cx="4725392" cy="873607"/>
            </a:xfrm>
            <a:custGeom>
              <a:avLst/>
              <a:gdLst/>
              <a:ahLst/>
              <a:cxnLst/>
              <a:rect l="l" t="t" r="r" b="b"/>
              <a:pathLst>
                <a:path w="4725392" h="873607">
                  <a:moveTo>
                    <a:pt x="0" y="0"/>
                  </a:moveTo>
                  <a:lnTo>
                    <a:pt x="4725392" y="0"/>
                  </a:lnTo>
                  <a:lnTo>
                    <a:pt x="4725392" y="873607"/>
                  </a:lnTo>
                  <a:lnTo>
                    <a:pt x="0" y="873607"/>
                  </a:lnTo>
                  <a:close/>
                </a:path>
              </a:pathLst>
            </a:custGeom>
            <a:solidFill>
              <a:srgbClr val="000000">
                <a:alpha val="0"/>
              </a:srgbClr>
            </a:solidFill>
          </p:spPr>
          <p:txBody>
            <a:bodyPr/>
            <a:lstStyle/>
            <a:p>
              <a:endParaRPr lang="en-PK"/>
            </a:p>
          </p:txBody>
        </p:sp>
        <p:sp>
          <p:nvSpPr>
            <p:cNvPr id="26" name="TextBox 26"/>
            <p:cNvSpPr txBox="1"/>
            <p:nvPr/>
          </p:nvSpPr>
          <p:spPr>
            <a:xfrm>
              <a:off x="0" y="-19050"/>
              <a:ext cx="472539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Bias Detection</a:t>
              </a:r>
            </a:p>
          </p:txBody>
        </p:sp>
      </p:grpSp>
      <p:grpSp>
        <p:nvGrpSpPr>
          <p:cNvPr id="27" name="Group 27"/>
          <p:cNvGrpSpPr/>
          <p:nvPr/>
        </p:nvGrpSpPr>
        <p:grpSpPr>
          <a:xfrm>
            <a:off x="2835027" y="6695629"/>
            <a:ext cx="7602736" cy="453629"/>
            <a:chOff x="0" y="0"/>
            <a:chExt cx="10136982" cy="604838"/>
          </a:xfrm>
        </p:grpSpPr>
        <p:sp>
          <p:nvSpPr>
            <p:cNvPr id="28" name="Freeform 28"/>
            <p:cNvSpPr/>
            <p:nvPr/>
          </p:nvSpPr>
          <p:spPr>
            <a:xfrm>
              <a:off x="0" y="0"/>
              <a:ext cx="10136982" cy="604838"/>
            </a:xfrm>
            <a:custGeom>
              <a:avLst/>
              <a:gdLst/>
              <a:ahLst/>
              <a:cxnLst/>
              <a:rect l="l" t="t" r="r" b="b"/>
              <a:pathLst>
                <a:path w="10136982" h="604838">
                  <a:moveTo>
                    <a:pt x="0" y="0"/>
                  </a:moveTo>
                  <a:lnTo>
                    <a:pt x="10136982" y="0"/>
                  </a:lnTo>
                  <a:lnTo>
                    <a:pt x="10136982" y="604838"/>
                  </a:lnTo>
                  <a:lnTo>
                    <a:pt x="0" y="604838"/>
                  </a:lnTo>
                  <a:close/>
                </a:path>
              </a:pathLst>
            </a:custGeom>
            <a:solidFill>
              <a:srgbClr val="000000">
                <a:alpha val="0"/>
              </a:srgbClr>
            </a:solidFill>
          </p:spPr>
          <p:txBody>
            <a:bodyPr/>
            <a:lstStyle/>
            <a:p>
              <a:endParaRPr lang="en-PK"/>
            </a:p>
          </p:txBody>
        </p:sp>
        <p:sp>
          <p:nvSpPr>
            <p:cNvPr id="29" name="TextBox 29"/>
            <p:cNvSpPr txBox="1"/>
            <p:nvPr/>
          </p:nvSpPr>
          <p:spPr>
            <a:xfrm>
              <a:off x="0" y="-95250"/>
              <a:ext cx="10136982"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Detect and reduce bias.</a:t>
              </a:r>
            </a:p>
          </p:txBody>
        </p:sp>
      </p:grpSp>
      <p:sp>
        <p:nvSpPr>
          <p:cNvPr id="30" name="Freeform 30" descr="preencoded.png"/>
          <p:cNvSpPr/>
          <p:nvPr/>
        </p:nvSpPr>
        <p:spPr>
          <a:xfrm>
            <a:off x="992238" y="7500194"/>
            <a:ext cx="1417588" cy="1701105"/>
          </a:xfrm>
          <a:custGeom>
            <a:avLst/>
            <a:gdLst/>
            <a:ahLst/>
            <a:cxnLst/>
            <a:rect l="l" t="t" r="r" b="b"/>
            <a:pathLst>
              <a:path w="1417588" h="1701105">
                <a:moveTo>
                  <a:pt x="0" y="0"/>
                </a:moveTo>
                <a:lnTo>
                  <a:pt x="1417587" y="0"/>
                </a:lnTo>
                <a:lnTo>
                  <a:pt x="1417587" y="1701105"/>
                </a:lnTo>
                <a:lnTo>
                  <a:pt x="0" y="1701105"/>
                </a:lnTo>
                <a:lnTo>
                  <a:pt x="0" y="0"/>
                </a:lnTo>
                <a:close/>
              </a:path>
            </a:pathLst>
          </a:custGeom>
          <a:blipFill>
            <a:blip r:embed="rId6"/>
            <a:stretch>
              <a:fillRect t="-55" b="-55"/>
            </a:stretch>
          </a:blipFill>
        </p:spPr>
        <p:txBody>
          <a:bodyPr/>
          <a:lstStyle/>
          <a:p>
            <a:endParaRPr lang="en-PK"/>
          </a:p>
        </p:txBody>
      </p:sp>
      <p:grpSp>
        <p:nvGrpSpPr>
          <p:cNvPr id="31" name="Group 31"/>
          <p:cNvGrpSpPr/>
          <p:nvPr/>
        </p:nvGrpSpPr>
        <p:grpSpPr>
          <a:xfrm>
            <a:off x="2835028" y="7783711"/>
            <a:ext cx="3544044" cy="655205"/>
            <a:chOff x="0" y="0"/>
            <a:chExt cx="4725392" cy="873607"/>
          </a:xfrm>
        </p:grpSpPr>
        <p:sp>
          <p:nvSpPr>
            <p:cNvPr id="32" name="Freeform 32"/>
            <p:cNvSpPr/>
            <p:nvPr/>
          </p:nvSpPr>
          <p:spPr>
            <a:xfrm>
              <a:off x="0" y="0"/>
              <a:ext cx="4725392" cy="873607"/>
            </a:xfrm>
            <a:custGeom>
              <a:avLst/>
              <a:gdLst/>
              <a:ahLst/>
              <a:cxnLst/>
              <a:rect l="l" t="t" r="r" b="b"/>
              <a:pathLst>
                <a:path w="4725392" h="873607">
                  <a:moveTo>
                    <a:pt x="0" y="0"/>
                  </a:moveTo>
                  <a:lnTo>
                    <a:pt x="4725392" y="0"/>
                  </a:lnTo>
                  <a:lnTo>
                    <a:pt x="4725392" y="873607"/>
                  </a:lnTo>
                  <a:lnTo>
                    <a:pt x="0" y="873607"/>
                  </a:lnTo>
                  <a:close/>
                </a:path>
              </a:pathLst>
            </a:custGeom>
            <a:solidFill>
              <a:srgbClr val="000000">
                <a:alpha val="0"/>
              </a:srgbClr>
            </a:solidFill>
          </p:spPr>
          <p:txBody>
            <a:bodyPr/>
            <a:lstStyle/>
            <a:p>
              <a:endParaRPr lang="en-PK"/>
            </a:p>
          </p:txBody>
        </p:sp>
        <p:sp>
          <p:nvSpPr>
            <p:cNvPr id="33" name="TextBox 33"/>
            <p:cNvSpPr txBox="1"/>
            <p:nvPr/>
          </p:nvSpPr>
          <p:spPr>
            <a:xfrm>
              <a:off x="0" y="-19050"/>
              <a:ext cx="472539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GDPR/EEOC</a:t>
              </a:r>
            </a:p>
          </p:txBody>
        </p:sp>
      </p:grpSp>
      <p:grpSp>
        <p:nvGrpSpPr>
          <p:cNvPr id="34" name="Group 34"/>
          <p:cNvGrpSpPr/>
          <p:nvPr/>
        </p:nvGrpSpPr>
        <p:grpSpPr>
          <a:xfrm>
            <a:off x="2835027" y="8396734"/>
            <a:ext cx="7602736" cy="453629"/>
            <a:chOff x="0" y="0"/>
            <a:chExt cx="10136982" cy="604838"/>
          </a:xfrm>
        </p:grpSpPr>
        <p:sp>
          <p:nvSpPr>
            <p:cNvPr id="35" name="Freeform 35"/>
            <p:cNvSpPr/>
            <p:nvPr/>
          </p:nvSpPr>
          <p:spPr>
            <a:xfrm>
              <a:off x="0" y="0"/>
              <a:ext cx="10136982" cy="604838"/>
            </a:xfrm>
            <a:custGeom>
              <a:avLst/>
              <a:gdLst/>
              <a:ahLst/>
              <a:cxnLst/>
              <a:rect l="l" t="t" r="r" b="b"/>
              <a:pathLst>
                <a:path w="10136982" h="604838">
                  <a:moveTo>
                    <a:pt x="0" y="0"/>
                  </a:moveTo>
                  <a:lnTo>
                    <a:pt x="10136982" y="0"/>
                  </a:lnTo>
                  <a:lnTo>
                    <a:pt x="10136982" y="604838"/>
                  </a:lnTo>
                  <a:lnTo>
                    <a:pt x="0" y="604838"/>
                  </a:lnTo>
                  <a:close/>
                </a:path>
              </a:pathLst>
            </a:custGeom>
            <a:solidFill>
              <a:srgbClr val="000000">
                <a:alpha val="0"/>
              </a:srgbClr>
            </a:solidFill>
          </p:spPr>
          <p:txBody>
            <a:bodyPr/>
            <a:lstStyle/>
            <a:p>
              <a:endParaRPr lang="en-PK"/>
            </a:p>
          </p:txBody>
        </p:sp>
        <p:sp>
          <p:nvSpPr>
            <p:cNvPr id="36" name="TextBox 36"/>
            <p:cNvSpPr txBox="1"/>
            <p:nvPr/>
          </p:nvSpPr>
          <p:spPr>
            <a:xfrm>
              <a:off x="0" y="-95250"/>
              <a:ext cx="10136982"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Ensure compliance.</a:t>
              </a:r>
            </a:p>
          </p:txBody>
        </p:sp>
      </p:grpSp>
      <p:sp>
        <p:nvSpPr>
          <p:cNvPr id="37" name="Freeform 37" descr="preencoded.png"/>
          <p:cNvSpPr/>
          <p:nvPr/>
        </p:nvSpPr>
        <p:spPr>
          <a:xfrm>
            <a:off x="10137464" y="2896494"/>
            <a:ext cx="1381125" cy="1657350"/>
          </a:xfrm>
          <a:custGeom>
            <a:avLst/>
            <a:gdLst/>
            <a:ahLst/>
            <a:cxnLst/>
            <a:rect l="l" t="t" r="r" b="b"/>
            <a:pathLst>
              <a:path w="1381125" h="1657350">
                <a:moveTo>
                  <a:pt x="0" y="0"/>
                </a:moveTo>
                <a:lnTo>
                  <a:pt x="1381125" y="0"/>
                </a:lnTo>
                <a:lnTo>
                  <a:pt x="1381125" y="1657350"/>
                </a:lnTo>
                <a:lnTo>
                  <a:pt x="0" y="1657350"/>
                </a:lnTo>
                <a:lnTo>
                  <a:pt x="0" y="0"/>
                </a:lnTo>
                <a:close/>
              </a:path>
            </a:pathLst>
          </a:custGeom>
          <a:blipFill>
            <a:blip r:embed="rId3"/>
            <a:stretch>
              <a:fillRect t="-55" b="-55"/>
            </a:stretch>
          </a:blipFill>
        </p:spPr>
        <p:txBody>
          <a:bodyPr/>
          <a:lstStyle/>
          <a:p>
            <a:endParaRPr lang="en-PK"/>
          </a:p>
        </p:txBody>
      </p:sp>
      <p:grpSp>
        <p:nvGrpSpPr>
          <p:cNvPr id="38" name="Group 38"/>
          <p:cNvGrpSpPr/>
          <p:nvPr/>
        </p:nvGrpSpPr>
        <p:grpSpPr>
          <a:xfrm>
            <a:off x="11943791" y="3180011"/>
            <a:ext cx="3544044" cy="655205"/>
            <a:chOff x="0" y="0"/>
            <a:chExt cx="4725392" cy="873607"/>
          </a:xfrm>
        </p:grpSpPr>
        <p:sp>
          <p:nvSpPr>
            <p:cNvPr id="39" name="Freeform 39"/>
            <p:cNvSpPr/>
            <p:nvPr/>
          </p:nvSpPr>
          <p:spPr>
            <a:xfrm>
              <a:off x="0" y="0"/>
              <a:ext cx="4725392" cy="873607"/>
            </a:xfrm>
            <a:custGeom>
              <a:avLst/>
              <a:gdLst/>
              <a:ahLst/>
              <a:cxnLst/>
              <a:rect l="l" t="t" r="r" b="b"/>
              <a:pathLst>
                <a:path w="4725392" h="873607">
                  <a:moveTo>
                    <a:pt x="0" y="0"/>
                  </a:moveTo>
                  <a:lnTo>
                    <a:pt x="4725392" y="0"/>
                  </a:lnTo>
                  <a:lnTo>
                    <a:pt x="4725392" y="873607"/>
                  </a:lnTo>
                  <a:lnTo>
                    <a:pt x="0" y="873607"/>
                  </a:lnTo>
                  <a:close/>
                </a:path>
              </a:pathLst>
            </a:custGeom>
            <a:solidFill>
              <a:srgbClr val="000000">
                <a:alpha val="0"/>
              </a:srgbClr>
            </a:solidFill>
          </p:spPr>
          <p:txBody>
            <a:bodyPr/>
            <a:lstStyle/>
            <a:p>
              <a:endParaRPr lang="en-PK"/>
            </a:p>
          </p:txBody>
        </p:sp>
        <p:sp>
          <p:nvSpPr>
            <p:cNvPr id="40" name="TextBox 40"/>
            <p:cNvSpPr txBox="1"/>
            <p:nvPr/>
          </p:nvSpPr>
          <p:spPr>
            <a:xfrm>
              <a:off x="0" y="-19050"/>
              <a:ext cx="472539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Evaluate </a:t>
              </a:r>
            </a:p>
          </p:txBody>
        </p:sp>
      </p:grpSp>
      <p:grpSp>
        <p:nvGrpSpPr>
          <p:cNvPr id="41" name="Group 41"/>
          <p:cNvGrpSpPr/>
          <p:nvPr/>
        </p:nvGrpSpPr>
        <p:grpSpPr>
          <a:xfrm>
            <a:off x="11943791" y="3793034"/>
            <a:ext cx="7602736" cy="703809"/>
            <a:chOff x="0" y="0"/>
            <a:chExt cx="10136982" cy="938412"/>
          </a:xfrm>
        </p:grpSpPr>
        <p:sp>
          <p:nvSpPr>
            <p:cNvPr id="42" name="Freeform 42"/>
            <p:cNvSpPr/>
            <p:nvPr/>
          </p:nvSpPr>
          <p:spPr>
            <a:xfrm>
              <a:off x="0" y="0"/>
              <a:ext cx="10136982" cy="938412"/>
            </a:xfrm>
            <a:custGeom>
              <a:avLst/>
              <a:gdLst/>
              <a:ahLst/>
              <a:cxnLst/>
              <a:rect l="l" t="t" r="r" b="b"/>
              <a:pathLst>
                <a:path w="10136982" h="938412">
                  <a:moveTo>
                    <a:pt x="0" y="0"/>
                  </a:moveTo>
                  <a:lnTo>
                    <a:pt x="10136982" y="0"/>
                  </a:lnTo>
                  <a:lnTo>
                    <a:pt x="10136982" y="938412"/>
                  </a:lnTo>
                  <a:lnTo>
                    <a:pt x="0" y="938412"/>
                  </a:lnTo>
                  <a:close/>
                </a:path>
              </a:pathLst>
            </a:custGeom>
            <a:solidFill>
              <a:srgbClr val="000000">
                <a:alpha val="0"/>
              </a:srgbClr>
            </a:solidFill>
          </p:spPr>
          <p:txBody>
            <a:bodyPr/>
            <a:lstStyle/>
            <a:p>
              <a:endParaRPr lang="en-PK"/>
            </a:p>
          </p:txBody>
        </p:sp>
        <p:sp>
          <p:nvSpPr>
            <p:cNvPr id="43" name="TextBox 43"/>
            <p:cNvSpPr txBox="1"/>
            <p:nvPr/>
          </p:nvSpPr>
          <p:spPr>
            <a:xfrm>
              <a:off x="0" y="-95250"/>
              <a:ext cx="10136982" cy="1033662"/>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AI performance vs. human screening</a:t>
              </a:r>
            </a:p>
          </p:txBody>
        </p:sp>
      </p:grpSp>
      <p:sp>
        <p:nvSpPr>
          <p:cNvPr id="44" name="Freeform 44" descr="preencoded.png"/>
          <p:cNvSpPr/>
          <p:nvPr/>
        </p:nvSpPr>
        <p:spPr>
          <a:xfrm>
            <a:off x="10101001" y="4597599"/>
            <a:ext cx="1417588" cy="1701105"/>
          </a:xfrm>
          <a:custGeom>
            <a:avLst/>
            <a:gdLst/>
            <a:ahLst/>
            <a:cxnLst/>
            <a:rect l="l" t="t" r="r" b="b"/>
            <a:pathLst>
              <a:path w="1417588" h="1701105">
                <a:moveTo>
                  <a:pt x="0" y="0"/>
                </a:moveTo>
                <a:lnTo>
                  <a:pt x="1417588" y="0"/>
                </a:lnTo>
                <a:lnTo>
                  <a:pt x="1417588" y="1701105"/>
                </a:lnTo>
                <a:lnTo>
                  <a:pt x="0" y="1701105"/>
                </a:lnTo>
                <a:lnTo>
                  <a:pt x="0" y="0"/>
                </a:lnTo>
                <a:close/>
              </a:path>
            </a:pathLst>
          </a:custGeom>
          <a:blipFill>
            <a:blip r:embed="rId4"/>
            <a:stretch>
              <a:fillRect t="-55" b="-55"/>
            </a:stretch>
          </a:blipFill>
        </p:spPr>
        <p:txBody>
          <a:bodyPr/>
          <a:lstStyle/>
          <a:p>
            <a:endParaRPr lang="en-PK"/>
          </a:p>
        </p:txBody>
      </p:sp>
      <p:grpSp>
        <p:nvGrpSpPr>
          <p:cNvPr id="45" name="Group 45"/>
          <p:cNvGrpSpPr/>
          <p:nvPr/>
        </p:nvGrpSpPr>
        <p:grpSpPr>
          <a:xfrm>
            <a:off x="11943791" y="4881116"/>
            <a:ext cx="5116146" cy="704999"/>
            <a:chOff x="0" y="0"/>
            <a:chExt cx="6821528" cy="939998"/>
          </a:xfrm>
        </p:grpSpPr>
        <p:sp>
          <p:nvSpPr>
            <p:cNvPr id="46" name="Freeform 46"/>
            <p:cNvSpPr/>
            <p:nvPr/>
          </p:nvSpPr>
          <p:spPr>
            <a:xfrm>
              <a:off x="0" y="0"/>
              <a:ext cx="6821529" cy="939998"/>
            </a:xfrm>
            <a:custGeom>
              <a:avLst/>
              <a:gdLst/>
              <a:ahLst/>
              <a:cxnLst/>
              <a:rect l="l" t="t" r="r" b="b"/>
              <a:pathLst>
                <a:path w="6821529" h="939998">
                  <a:moveTo>
                    <a:pt x="0" y="0"/>
                  </a:moveTo>
                  <a:lnTo>
                    <a:pt x="6821529" y="0"/>
                  </a:lnTo>
                  <a:lnTo>
                    <a:pt x="6821529" y="939998"/>
                  </a:lnTo>
                  <a:lnTo>
                    <a:pt x="0" y="939998"/>
                  </a:lnTo>
                  <a:close/>
                </a:path>
              </a:pathLst>
            </a:custGeom>
            <a:solidFill>
              <a:srgbClr val="000000">
                <a:alpha val="0"/>
              </a:srgbClr>
            </a:solidFill>
          </p:spPr>
          <p:txBody>
            <a:bodyPr/>
            <a:lstStyle/>
            <a:p>
              <a:endParaRPr lang="en-PK"/>
            </a:p>
          </p:txBody>
        </p:sp>
        <p:sp>
          <p:nvSpPr>
            <p:cNvPr id="47" name="TextBox 47"/>
            <p:cNvSpPr txBox="1"/>
            <p:nvPr/>
          </p:nvSpPr>
          <p:spPr>
            <a:xfrm>
              <a:off x="0" y="-19050"/>
              <a:ext cx="6821528" cy="959048"/>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user-friendly interface</a:t>
              </a:r>
            </a:p>
          </p:txBody>
        </p:sp>
      </p:grpSp>
      <p:grpSp>
        <p:nvGrpSpPr>
          <p:cNvPr id="48" name="Group 48"/>
          <p:cNvGrpSpPr/>
          <p:nvPr/>
        </p:nvGrpSpPr>
        <p:grpSpPr>
          <a:xfrm>
            <a:off x="11943791" y="5494139"/>
            <a:ext cx="7602736" cy="918607"/>
            <a:chOff x="0" y="0"/>
            <a:chExt cx="10136982" cy="1224809"/>
          </a:xfrm>
        </p:grpSpPr>
        <p:sp>
          <p:nvSpPr>
            <p:cNvPr id="49" name="Freeform 49"/>
            <p:cNvSpPr/>
            <p:nvPr/>
          </p:nvSpPr>
          <p:spPr>
            <a:xfrm>
              <a:off x="0" y="0"/>
              <a:ext cx="10136982" cy="1224809"/>
            </a:xfrm>
            <a:custGeom>
              <a:avLst/>
              <a:gdLst/>
              <a:ahLst/>
              <a:cxnLst/>
              <a:rect l="l" t="t" r="r" b="b"/>
              <a:pathLst>
                <a:path w="10136982" h="1224809">
                  <a:moveTo>
                    <a:pt x="0" y="0"/>
                  </a:moveTo>
                  <a:lnTo>
                    <a:pt x="10136982" y="0"/>
                  </a:lnTo>
                  <a:lnTo>
                    <a:pt x="10136982" y="1224809"/>
                  </a:lnTo>
                  <a:lnTo>
                    <a:pt x="0" y="1224809"/>
                  </a:lnTo>
                  <a:close/>
                </a:path>
              </a:pathLst>
            </a:custGeom>
            <a:solidFill>
              <a:srgbClr val="000000">
                <a:alpha val="0"/>
              </a:srgbClr>
            </a:solidFill>
          </p:spPr>
          <p:txBody>
            <a:bodyPr/>
            <a:lstStyle/>
            <a:p>
              <a:endParaRPr lang="en-PK"/>
            </a:p>
          </p:txBody>
        </p:sp>
        <p:sp>
          <p:nvSpPr>
            <p:cNvPr id="50" name="TextBox 50"/>
            <p:cNvSpPr txBox="1"/>
            <p:nvPr/>
          </p:nvSpPr>
          <p:spPr>
            <a:xfrm>
              <a:off x="0" y="-95250"/>
              <a:ext cx="10136982" cy="1320059"/>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frovide for HR teams.</a:t>
              </a:r>
            </a:p>
            <a:p>
              <a:pPr algn="l">
                <a:lnSpc>
                  <a:spcPts val="3561"/>
                </a:lnSpc>
              </a:pPr>
              <a:endParaRPr lang="en-US" sz="2187">
                <a:solidFill>
                  <a:srgbClr val="61615C"/>
                </a:solidFill>
                <a:latin typeface="Tomorrow"/>
                <a:ea typeface="Tomorrow"/>
                <a:cs typeface="Tomorrow"/>
                <a:sym typeface="Tomorrow"/>
              </a:endParaRPr>
            </a:p>
          </p:txBody>
        </p:sp>
      </p:grpSp>
      <p:sp>
        <p:nvSpPr>
          <p:cNvPr id="51" name="Freeform 51" descr="preencoded.png"/>
          <p:cNvSpPr/>
          <p:nvPr/>
        </p:nvSpPr>
        <p:spPr>
          <a:xfrm>
            <a:off x="10101001" y="6298704"/>
            <a:ext cx="1417588" cy="1701105"/>
          </a:xfrm>
          <a:custGeom>
            <a:avLst/>
            <a:gdLst/>
            <a:ahLst/>
            <a:cxnLst/>
            <a:rect l="l" t="t" r="r" b="b"/>
            <a:pathLst>
              <a:path w="1417588" h="1701105">
                <a:moveTo>
                  <a:pt x="0" y="0"/>
                </a:moveTo>
                <a:lnTo>
                  <a:pt x="1417588" y="0"/>
                </a:lnTo>
                <a:lnTo>
                  <a:pt x="1417588" y="1701105"/>
                </a:lnTo>
                <a:lnTo>
                  <a:pt x="0" y="1701105"/>
                </a:lnTo>
                <a:lnTo>
                  <a:pt x="0" y="0"/>
                </a:lnTo>
                <a:close/>
              </a:path>
            </a:pathLst>
          </a:custGeom>
          <a:blipFill>
            <a:blip r:embed="rId5"/>
            <a:stretch>
              <a:fillRect t="-55" b="-55"/>
            </a:stretch>
          </a:blipFill>
        </p:spPr>
        <p:txBody>
          <a:bodyPr/>
          <a:lstStyle/>
          <a:p>
            <a:endParaRPr lang="en-PK"/>
          </a:p>
        </p:txBody>
      </p:sp>
      <p:grpSp>
        <p:nvGrpSpPr>
          <p:cNvPr id="52" name="Group 52"/>
          <p:cNvGrpSpPr/>
          <p:nvPr/>
        </p:nvGrpSpPr>
        <p:grpSpPr>
          <a:xfrm>
            <a:off x="11943791" y="6582221"/>
            <a:ext cx="4801329" cy="655205"/>
            <a:chOff x="0" y="0"/>
            <a:chExt cx="6401772" cy="873607"/>
          </a:xfrm>
        </p:grpSpPr>
        <p:sp>
          <p:nvSpPr>
            <p:cNvPr id="53" name="Freeform 53"/>
            <p:cNvSpPr/>
            <p:nvPr/>
          </p:nvSpPr>
          <p:spPr>
            <a:xfrm>
              <a:off x="0" y="0"/>
              <a:ext cx="6401772" cy="873607"/>
            </a:xfrm>
            <a:custGeom>
              <a:avLst/>
              <a:gdLst/>
              <a:ahLst/>
              <a:cxnLst/>
              <a:rect l="l" t="t" r="r" b="b"/>
              <a:pathLst>
                <a:path w="6401772" h="873607">
                  <a:moveTo>
                    <a:pt x="0" y="0"/>
                  </a:moveTo>
                  <a:lnTo>
                    <a:pt x="6401772" y="0"/>
                  </a:lnTo>
                  <a:lnTo>
                    <a:pt x="6401772" y="873607"/>
                  </a:lnTo>
                  <a:lnTo>
                    <a:pt x="0" y="873607"/>
                  </a:lnTo>
                  <a:close/>
                </a:path>
              </a:pathLst>
            </a:custGeom>
            <a:solidFill>
              <a:srgbClr val="000000">
                <a:alpha val="0"/>
              </a:srgbClr>
            </a:solidFill>
          </p:spPr>
          <p:txBody>
            <a:bodyPr/>
            <a:lstStyle/>
            <a:p>
              <a:endParaRPr lang="en-PK"/>
            </a:p>
          </p:txBody>
        </p:sp>
        <p:sp>
          <p:nvSpPr>
            <p:cNvPr id="54" name="TextBox 54"/>
            <p:cNvSpPr txBox="1"/>
            <p:nvPr/>
          </p:nvSpPr>
          <p:spPr>
            <a:xfrm>
              <a:off x="0" y="-19050"/>
              <a:ext cx="6401772"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HR system integration</a:t>
              </a:r>
            </a:p>
          </p:txBody>
        </p:sp>
      </p:grpSp>
      <p:grpSp>
        <p:nvGrpSpPr>
          <p:cNvPr id="55" name="Group 55"/>
          <p:cNvGrpSpPr/>
          <p:nvPr/>
        </p:nvGrpSpPr>
        <p:grpSpPr>
          <a:xfrm>
            <a:off x="11943791" y="7195245"/>
            <a:ext cx="7602736" cy="470853"/>
            <a:chOff x="0" y="0"/>
            <a:chExt cx="10136982" cy="627803"/>
          </a:xfrm>
        </p:grpSpPr>
        <p:sp>
          <p:nvSpPr>
            <p:cNvPr id="56" name="Freeform 56"/>
            <p:cNvSpPr/>
            <p:nvPr/>
          </p:nvSpPr>
          <p:spPr>
            <a:xfrm>
              <a:off x="0" y="0"/>
              <a:ext cx="10136982" cy="627803"/>
            </a:xfrm>
            <a:custGeom>
              <a:avLst/>
              <a:gdLst/>
              <a:ahLst/>
              <a:cxnLst/>
              <a:rect l="l" t="t" r="r" b="b"/>
              <a:pathLst>
                <a:path w="10136982" h="627803">
                  <a:moveTo>
                    <a:pt x="0" y="0"/>
                  </a:moveTo>
                  <a:lnTo>
                    <a:pt x="10136982" y="0"/>
                  </a:lnTo>
                  <a:lnTo>
                    <a:pt x="10136982" y="627803"/>
                  </a:lnTo>
                  <a:lnTo>
                    <a:pt x="0" y="627803"/>
                  </a:lnTo>
                  <a:close/>
                </a:path>
              </a:pathLst>
            </a:custGeom>
            <a:solidFill>
              <a:srgbClr val="000000">
                <a:alpha val="0"/>
              </a:srgbClr>
            </a:solidFill>
          </p:spPr>
          <p:txBody>
            <a:bodyPr/>
            <a:lstStyle/>
            <a:p>
              <a:endParaRPr lang="en-PK"/>
            </a:p>
          </p:txBody>
        </p:sp>
        <p:sp>
          <p:nvSpPr>
            <p:cNvPr id="57" name="TextBox 57"/>
            <p:cNvSpPr txBox="1"/>
            <p:nvPr/>
          </p:nvSpPr>
          <p:spPr>
            <a:xfrm>
              <a:off x="0" y="-95250"/>
              <a:ext cx="10136982" cy="72305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Support  it</a:t>
              </a:r>
            </a:p>
          </p:txBody>
        </p:sp>
      </p:grp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grpSp>
        <p:nvGrpSpPr>
          <p:cNvPr id="6" name="Group 6"/>
          <p:cNvGrpSpPr/>
          <p:nvPr/>
        </p:nvGrpSpPr>
        <p:grpSpPr>
          <a:xfrm>
            <a:off x="12219830" y="4057352"/>
            <a:ext cx="4918650" cy="2700338"/>
            <a:chOff x="0" y="0"/>
            <a:chExt cx="1295447" cy="711200"/>
          </a:xfrm>
        </p:grpSpPr>
        <p:sp>
          <p:nvSpPr>
            <p:cNvPr id="7" name="Freeform 7"/>
            <p:cNvSpPr/>
            <p:nvPr/>
          </p:nvSpPr>
          <p:spPr>
            <a:xfrm>
              <a:off x="0" y="0"/>
              <a:ext cx="1295447" cy="711200"/>
            </a:xfrm>
            <a:custGeom>
              <a:avLst/>
              <a:gdLst/>
              <a:ahLst/>
              <a:cxnLst/>
              <a:rect l="l" t="t" r="r" b="b"/>
              <a:pathLst>
                <a:path w="1295447" h="711200">
                  <a:moveTo>
                    <a:pt x="0" y="50800"/>
                  </a:moveTo>
                  <a:lnTo>
                    <a:pt x="647723" y="0"/>
                  </a:lnTo>
                  <a:lnTo>
                    <a:pt x="1295447" y="50800"/>
                  </a:lnTo>
                  <a:lnTo>
                    <a:pt x="1295447" y="660400"/>
                  </a:lnTo>
                  <a:lnTo>
                    <a:pt x="647723" y="711200"/>
                  </a:lnTo>
                  <a:lnTo>
                    <a:pt x="0" y="660400"/>
                  </a:lnTo>
                  <a:lnTo>
                    <a:pt x="0" y="50800"/>
                  </a:lnTo>
                  <a:close/>
                </a:path>
              </a:pathLst>
            </a:custGeom>
            <a:solidFill>
              <a:srgbClr val="61615C"/>
            </a:solidFill>
          </p:spPr>
          <p:txBody>
            <a:bodyPr/>
            <a:lstStyle/>
            <a:p>
              <a:endParaRPr lang="en-PK"/>
            </a:p>
          </p:txBody>
        </p:sp>
        <p:sp>
          <p:nvSpPr>
            <p:cNvPr id="8" name="TextBox 8"/>
            <p:cNvSpPr txBox="1"/>
            <p:nvPr/>
          </p:nvSpPr>
          <p:spPr>
            <a:xfrm>
              <a:off x="0" y="-69850"/>
              <a:ext cx="1295447" cy="755650"/>
            </a:xfrm>
            <a:prstGeom prst="rect">
              <a:avLst/>
            </a:prstGeom>
          </p:spPr>
          <p:txBody>
            <a:bodyPr lIns="50800" tIns="50800" rIns="50800" bIns="50800" rtlCol="0" anchor="ctr"/>
            <a:lstStyle/>
            <a:p>
              <a:pPr algn="ctr">
                <a:lnSpc>
                  <a:spcPts val="3562"/>
                </a:lnSpc>
              </a:pPr>
              <a:endParaRPr/>
            </a:p>
          </p:txBody>
        </p:sp>
      </p:grpSp>
      <p:grpSp>
        <p:nvGrpSpPr>
          <p:cNvPr id="9" name="Group 9"/>
          <p:cNvGrpSpPr/>
          <p:nvPr/>
        </p:nvGrpSpPr>
        <p:grpSpPr>
          <a:xfrm>
            <a:off x="6548705" y="4057352"/>
            <a:ext cx="4918650" cy="2700338"/>
            <a:chOff x="0" y="0"/>
            <a:chExt cx="1295447" cy="711200"/>
          </a:xfrm>
        </p:grpSpPr>
        <p:sp>
          <p:nvSpPr>
            <p:cNvPr id="10" name="Freeform 10"/>
            <p:cNvSpPr/>
            <p:nvPr/>
          </p:nvSpPr>
          <p:spPr>
            <a:xfrm>
              <a:off x="0" y="0"/>
              <a:ext cx="1295447" cy="711200"/>
            </a:xfrm>
            <a:custGeom>
              <a:avLst/>
              <a:gdLst/>
              <a:ahLst/>
              <a:cxnLst/>
              <a:rect l="l" t="t" r="r" b="b"/>
              <a:pathLst>
                <a:path w="1295447" h="711200">
                  <a:moveTo>
                    <a:pt x="0" y="50800"/>
                  </a:moveTo>
                  <a:lnTo>
                    <a:pt x="647723" y="0"/>
                  </a:lnTo>
                  <a:lnTo>
                    <a:pt x="1295447" y="50800"/>
                  </a:lnTo>
                  <a:lnTo>
                    <a:pt x="1295447" y="660400"/>
                  </a:lnTo>
                  <a:lnTo>
                    <a:pt x="647723" y="711200"/>
                  </a:lnTo>
                  <a:lnTo>
                    <a:pt x="0" y="660400"/>
                  </a:lnTo>
                  <a:lnTo>
                    <a:pt x="0" y="50800"/>
                  </a:lnTo>
                  <a:close/>
                </a:path>
              </a:pathLst>
            </a:custGeom>
            <a:solidFill>
              <a:srgbClr val="61615C"/>
            </a:solidFill>
          </p:spPr>
          <p:txBody>
            <a:bodyPr/>
            <a:lstStyle/>
            <a:p>
              <a:endParaRPr lang="en-PK"/>
            </a:p>
          </p:txBody>
        </p:sp>
        <p:sp>
          <p:nvSpPr>
            <p:cNvPr id="11" name="TextBox 11"/>
            <p:cNvSpPr txBox="1"/>
            <p:nvPr/>
          </p:nvSpPr>
          <p:spPr>
            <a:xfrm>
              <a:off x="0" y="-69850"/>
              <a:ext cx="1295447" cy="755650"/>
            </a:xfrm>
            <a:prstGeom prst="rect">
              <a:avLst/>
            </a:prstGeom>
          </p:spPr>
          <p:txBody>
            <a:bodyPr lIns="50800" tIns="50800" rIns="50800" bIns="50800" rtlCol="0" anchor="ctr"/>
            <a:lstStyle/>
            <a:p>
              <a:pPr algn="ctr">
                <a:lnSpc>
                  <a:spcPts val="3562"/>
                </a:lnSpc>
              </a:pPr>
              <a:endParaRPr/>
            </a:p>
          </p:txBody>
        </p:sp>
      </p:grpSp>
      <p:grpSp>
        <p:nvGrpSpPr>
          <p:cNvPr id="12" name="Group 12"/>
          <p:cNvGrpSpPr/>
          <p:nvPr/>
        </p:nvGrpSpPr>
        <p:grpSpPr>
          <a:xfrm>
            <a:off x="763280" y="4057352"/>
            <a:ext cx="4918650" cy="2700338"/>
            <a:chOff x="0" y="0"/>
            <a:chExt cx="1295447" cy="711200"/>
          </a:xfrm>
        </p:grpSpPr>
        <p:sp>
          <p:nvSpPr>
            <p:cNvPr id="13" name="Freeform 13"/>
            <p:cNvSpPr/>
            <p:nvPr/>
          </p:nvSpPr>
          <p:spPr>
            <a:xfrm>
              <a:off x="0" y="0"/>
              <a:ext cx="1295447" cy="711200"/>
            </a:xfrm>
            <a:custGeom>
              <a:avLst/>
              <a:gdLst/>
              <a:ahLst/>
              <a:cxnLst/>
              <a:rect l="l" t="t" r="r" b="b"/>
              <a:pathLst>
                <a:path w="1295447" h="711200">
                  <a:moveTo>
                    <a:pt x="0" y="50800"/>
                  </a:moveTo>
                  <a:lnTo>
                    <a:pt x="647723" y="0"/>
                  </a:lnTo>
                  <a:lnTo>
                    <a:pt x="1295447" y="50800"/>
                  </a:lnTo>
                  <a:lnTo>
                    <a:pt x="1295447" y="660400"/>
                  </a:lnTo>
                  <a:lnTo>
                    <a:pt x="647723" y="711200"/>
                  </a:lnTo>
                  <a:lnTo>
                    <a:pt x="0" y="660400"/>
                  </a:lnTo>
                  <a:lnTo>
                    <a:pt x="0" y="50800"/>
                  </a:lnTo>
                  <a:close/>
                </a:path>
              </a:pathLst>
            </a:custGeom>
            <a:solidFill>
              <a:srgbClr val="61615C"/>
            </a:solidFill>
          </p:spPr>
          <p:txBody>
            <a:bodyPr/>
            <a:lstStyle/>
            <a:p>
              <a:endParaRPr lang="en-PK"/>
            </a:p>
          </p:txBody>
        </p:sp>
        <p:sp>
          <p:nvSpPr>
            <p:cNvPr id="14" name="TextBox 14"/>
            <p:cNvSpPr txBox="1"/>
            <p:nvPr/>
          </p:nvSpPr>
          <p:spPr>
            <a:xfrm>
              <a:off x="0" y="-69850"/>
              <a:ext cx="1295447" cy="755650"/>
            </a:xfrm>
            <a:prstGeom prst="rect">
              <a:avLst/>
            </a:prstGeom>
          </p:spPr>
          <p:txBody>
            <a:bodyPr lIns="50800" tIns="50800" rIns="50800" bIns="50800" rtlCol="0" anchor="ctr"/>
            <a:lstStyle/>
            <a:p>
              <a:pPr algn="ctr">
                <a:lnSpc>
                  <a:spcPts val="3562"/>
                </a:lnSpc>
              </a:pPr>
              <a:endParaRPr/>
            </a:p>
          </p:txBody>
        </p:sp>
      </p:grpSp>
      <p:grpSp>
        <p:nvGrpSpPr>
          <p:cNvPr id="15" name="Group 15"/>
          <p:cNvGrpSpPr/>
          <p:nvPr/>
        </p:nvGrpSpPr>
        <p:grpSpPr>
          <a:xfrm>
            <a:off x="12219830" y="4529646"/>
            <a:ext cx="4925170" cy="3225000"/>
            <a:chOff x="0" y="0"/>
            <a:chExt cx="1234911" cy="808620"/>
          </a:xfrm>
        </p:grpSpPr>
        <p:sp>
          <p:nvSpPr>
            <p:cNvPr id="16" name="Freeform 16"/>
            <p:cNvSpPr/>
            <p:nvPr/>
          </p:nvSpPr>
          <p:spPr>
            <a:xfrm>
              <a:off x="0" y="0"/>
              <a:ext cx="1234911" cy="808620"/>
            </a:xfrm>
            <a:custGeom>
              <a:avLst/>
              <a:gdLst/>
              <a:ahLst/>
              <a:cxnLst/>
              <a:rect l="l" t="t" r="r" b="b"/>
              <a:pathLst>
                <a:path w="1234911" h="808620">
                  <a:moveTo>
                    <a:pt x="0" y="50800"/>
                  </a:moveTo>
                  <a:lnTo>
                    <a:pt x="617456" y="0"/>
                  </a:lnTo>
                  <a:lnTo>
                    <a:pt x="1234911" y="50800"/>
                  </a:lnTo>
                  <a:lnTo>
                    <a:pt x="1234911" y="757820"/>
                  </a:lnTo>
                  <a:lnTo>
                    <a:pt x="617456" y="808620"/>
                  </a:lnTo>
                  <a:lnTo>
                    <a:pt x="0" y="757820"/>
                  </a:lnTo>
                  <a:lnTo>
                    <a:pt x="0" y="50800"/>
                  </a:lnTo>
                  <a:close/>
                </a:path>
              </a:pathLst>
            </a:custGeom>
            <a:solidFill>
              <a:srgbClr val="FFFFFF"/>
            </a:solidFill>
            <a:ln w="38100" cap="sq">
              <a:solidFill>
                <a:srgbClr val="61615C"/>
              </a:solidFill>
              <a:prstDash val="solid"/>
              <a:miter/>
            </a:ln>
          </p:spPr>
          <p:txBody>
            <a:bodyPr/>
            <a:lstStyle/>
            <a:p>
              <a:endParaRPr lang="en-PK"/>
            </a:p>
          </p:txBody>
        </p:sp>
        <p:sp>
          <p:nvSpPr>
            <p:cNvPr id="17" name="TextBox 17"/>
            <p:cNvSpPr txBox="1"/>
            <p:nvPr/>
          </p:nvSpPr>
          <p:spPr>
            <a:xfrm>
              <a:off x="0" y="-69850"/>
              <a:ext cx="1234911" cy="853070"/>
            </a:xfrm>
            <a:prstGeom prst="rect">
              <a:avLst/>
            </a:prstGeom>
          </p:spPr>
          <p:txBody>
            <a:bodyPr lIns="50800" tIns="50800" rIns="50800" bIns="50800" rtlCol="0" anchor="ctr"/>
            <a:lstStyle/>
            <a:p>
              <a:pPr algn="ctr">
                <a:lnSpc>
                  <a:spcPts val="3562"/>
                </a:lnSpc>
              </a:pPr>
              <a:endParaRPr/>
            </a:p>
          </p:txBody>
        </p:sp>
      </p:grpSp>
      <p:grpSp>
        <p:nvGrpSpPr>
          <p:cNvPr id="18" name="Group 18"/>
          <p:cNvGrpSpPr/>
          <p:nvPr/>
        </p:nvGrpSpPr>
        <p:grpSpPr>
          <a:xfrm>
            <a:off x="6548705" y="4527995"/>
            <a:ext cx="4927691" cy="3226651"/>
            <a:chOff x="0" y="0"/>
            <a:chExt cx="1234911" cy="808620"/>
          </a:xfrm>
        </p:grpSpPr>
        <p:sp>
          <p:nvSpPr>
            <p:cNvPr id="19" name="Freeform 19"/>
            <p:cNvSpPr/>
            <p:nvPr/>
          </p:nvSpPr>
          <p:spPr>
            <a:xfrm>
              <a:off x="0" y="0"/>
              <a:ext cx="1234911" cy="808620"/>
            </a:xfrm>
            <a:custGeom>
              <a:avLst/>
              <a:gdLst/>
              <a:ahLst/>
              <a:cxnLst/>
              <a:rect l="l" t="t" r="r" b="b"/>
              <a:pathLst>
                <a:path w="1234911" h="808620">
                  <a:moveTo>
                    <a:pt x="0" y="50800"/>
                  </a:moveTo>
                  <a:lnTo>
                    <a:pt x="617456" y="0"/>
                  </a:lnTo>
                  <a:lnTo>
                    <a:pt x="1234911" y="50800"/>
                  </a:lnTo>
                  <a:lnTo>
                    <a:pt x="1234911" y="757820"/>
                  </a:lnTo>
                  <a:lnTo>
                    <a:pt x="617456" y="808620"/>
                  </a:lnTo>
                  <a:lnTo>
                    <a:pt x="0" y="757820"/>
                  </a:lnTo>
                  <a:lnTo>
                    <a:pt x="0" y="50800"/>
                  </a:lnTo>
                  <a:close/>
                </a:path>
              </a:pathLst>
            </a:custGeom>
            <a:solidFill>
              <a:srgbClr val="FFFFFF"/>
            </a:solidFill>
            <a:ln w="38100" cap="sq">
              <a:solidFill>
                <a:srgbClr val="61615C"/>
              </a:solidFill>
              <a:prstDash val="solid"/>
              <a:miter/>
            </a:ln>
          </p:spPr>
          <p:txBody>
            <a:bodyPr/>
            <a:lstStyle/>
            <a:p>
              <a:endParaRPr lang="en-PK"/>
            </a:p>
          </p:txBody>
        </p:sp>
        <p:sp>
          <p:nvSpPr>
            <p:cNvPr id="20" name="TextBox 20"/>
            <p:cNvSpPr txBox="1"/>
            <p:nvPr/>
          </p:nvSpPr>
          <p:spPr>
            <a:xfrm>
              <a:off x="0" y="-69850"/>
              <a:ext cx="1234911" cy="853070"/>
            </a:xfrm>
            <a:prstGeom prst="rect">
              <a:avLst/>
            </a:prstGeom>
          </p:spPr>
          <p:txBody>
            <a:bodyPr lIns="50800" tIns="50800" rIns="50800" bIns="50800" rtlCol="0" anchor="ctr"/>
            <a:lstStyle/>
            <a:p>
              <a:pPr algn="ctr">
                <a:lnSpc>
                  <a:spcPts val="3562"/>
                </a:lnSpc>
              </a:pPr>
              <a:endParaRPr/>
            </a:p>
          </p:txBody>
        </p:sp>
      </p:grpSp>
      <p:grpSp>
        <p:nvGrpSpPr>
          <p:cNvPr id="21" name="Group 21"/>
          <p:cNvGrpSpPr/>
          <p:nvPr/>
        </p:nvGrpSpPr>
        <p:grpSpPr>
          <a:xfrm>
            <a:off x="763280" y="1700134"/>
            <a:ext cx="7088237" cy="885974"/>
            <a:chOff x="0" y="0"/>
            <a:chExt cx="9450983" cy="1181298"/>
          </a:xfrm>
        </p:grpSpPr>
        <p:sp>
          <p:nvSpPr>
            <p:cNvPr id="22" name="Freeform 22"/>
            <p:cNvSpPr/>
            <p:nvPr/>
          </p:nvSpPr>
          <p:spPr>
            <a:xfrm>
              <a:off x="0" y="0"/>
              <a:ext cx="9450984" cy="1181298"/>
            </a:xfrm>
            <a:custGeom>
              <a:avLst/>
              <a:gdLst/>
              <a:ahLst/>
              <a:cxnLst/>
              <a:rect l="l" t="t" r="r" b="b"/>
              <a:pathLst>
                <a:path w="9450984" h="1181298">
                  <a:moveTo>
                    <a:pt x="0" y="0"/>
                  </a:moveTo>
                  <a:lnTo>
                    <a:pt x="9450984" y="0"/>
                  </a:lnTo>
                  <a:lnTo>
                    <a:pt x="9450984" y="1181298"/>
                  </a:lnTo>
                  <a:lnTo>
                    <a:pt x="0" y="1181298"/>
                  </a:lnTo>
                  <a:close/>
                </a:path>
              </a:pathLst>
            </a:custGeom>
            <a:solidFill>
              <a:srgbClr val="000000">
                <a:alpha val="0"/>
              </a:srgbClr>
            </a:solidFill>
          </p:spPr>
          <p:txBody>
            <a:bodyPr/>
            <a:lstStyle/>
            <a:p>
              <a:endParaRPr lang="en-PK"/>
            </a:p>
          </p:txBody>
        </p:sp>
        <p:sp>
          <p:nvSpPr>
            <p:cNvPr id="23" name="TextBox 23"/>
            <p:cNvSpPr txBox="1"/>
            <p:nvPr/>
          </p:nvSpPr>
          <p:spPr>
            <a:xfrm>
              <a:off x="0" y="-28575"/>
              <a:ext cx="9450983" cy="1209873"/>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Business Case</a:t>
              </a:r>
            </a:p>
          </p:txBody>
        </p:sp>
      </p:grpSp>
      <p:grpSp>
        <p:nvGrpSpPr>
          <p:cNvPr id="24" name="Group 24"/>
          <p:cNvGrpSpPr/>
          <p:nvPr/>
        </p:nvGrpSpPr>
        <p:grpSpPr>
          <a:xfrm>
            <a:off x="763280" y="4527995"/>
            <a:ext cx="4927691" cy="3226651"/>
            <a:chOff x="0" y="0"/>
            <a:chExt cx="1234911" cy="808620"/>
          </a:xfrm>
        </p:grpSpPr>
        <p:sp>
          <p:nvSpPr>
            <p:cNvPr id="25" name="Freeform 25"/>
            <p:cNvSpPr/>
            <p:nvPr/>
          </p:nvSpPr>
          <p:spPr>
            <a:xfrm>
              <a:off x="0" y="0"/>
              <a:ext cx="1234911" cy="808620"/>
            </a:xfrm>
            <a:custGeom>
              <a:avLst/>
              <a:gdLst/>
              <a:ahLst/>
              <a:cxnLst/>
              <a:rect l="l" t="t" r="r" b="b"/>
              <a:pathLst>
                <a:path w="1234911" h="808620">
                  <a:moveTo>
                    <a:pt x="0" y="50800"/>
                  </a:moveTo>
                  <a:lnTo>
                    <a:pt x="617456" y="0"/>
                  </a:lnTo>
                  <a:lnTo>
                    <a:pt x="1234911" y="50800"/>
                  </a:lnTo>
                  <a:lnTo>
                    <a:pt x="1234911" y="757820"/>
                  </a:lnTo>
                  <a:lnTo>
                    <a:pt x="617456" y="808620"/>
                  </a:lnTo>
                  <a:lnTo>
                    <a:pt x="0" y="757820"/>
                  </a:lnTo>
                  <a:lnTo>
                    <a:pt x="0" y="50800"/>
                  </a:lnTo>
                  <a:close/>
                </a:path>
              </a:pathLst>
            </a:custGeom>
            <a:solidFill>
              <a:srgbClr val="FFFFFF"/>
            </a:solidFill>
            <a:ln w="38100" cap="sq">
              <a:solidFill>
                <a:srgbClr val="61615C"/>
              </a:solidFill>
              <a:prstDash val="solid"/>
              <a:miter/>
            </a:ln>
          </p:spPr>
          <p:txBody>
            <a:bodyPr/>
            <a:lstStyle/>
            <a:p>
              <a:endParaRPr lang="en-PK"/>
            </a:p>
          </p:txBody>
        </p:sp>
        <p:sp>
          <p:nvSpPr>
            <p:cNvPr id="26" name="TextBox 26"/>
            <p:cNvSpPr txBox="1"/>
            <p:nvPr/>
          </p:nvSpPr>
          <p:spPr>
            <a:xfrm>
              <a:off x="0" y="-69850"/>
              <a:ext cx="1234911" cy="853070"/>
            </a:xfrm>
            <a:prstGeom prst="rect">
              <a:avLst/>
            </a:prstGeom>
          </p:spPr>
          <p:txBody>
            <a:bodyPr lIns="50800" tIns="50800" rIns="50800" bIns="50800" rtlCol="0" anchor="ctr"/>
            <a:lstStyle/>
            <a:p>
              <a:pPr algn="ctr">
                <a:lnSpc>
                  <a:spcPts val="3562"/>
                </a:lnSpc>
              </a:pPr>
              <a:endParaRPr/>
            </a:p>
          </p:txBody>
        </p:sp>
      </p:grpSp>
      <p:grpSp>
        <p:nvGrpSpPr>
          <p:cNvPr id="27" name="Group 27"/>
          <p:cNvGrpSpPr/>
          <p:nvPr/>
        </p:nvGrpSpPr>
        <p:grpSpPr>
          <a:xfrm>
            <a:off x="992238" y="4868912"/>
            <a:ext cx="3544044" cy="442912"/>
            <a:chOff x="0" y="0"/>
            <a:chExt cx="4725392" cy="590550"/>
          </a:xfrm>
        </p:grpSpPr>
        <p:sp>
          <p:nvSpPr>
            <p:cNvPr id="28" name="Freeform 28"/>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txBody>
            <a:bodyPr/>
            <a:lstStyle/>
            <a:p>
              <a:endParaRPr lang="en-PK"/>
            </a:p>
          </p:txBody>
        </p:sp>
        <p:sp>
          <p:nvSpPr>
            <p:cNvPr id="29" name="TextBox 29"/>
            <p:cNvSpPr txBox="1"/>
            <p:nvPr/>
          </p:nvSpPr>
          <p:spPr>
            <a:xfrm>
              <a:off x="0" y="-19050"/>
              <a:ext cx="4725392" cy="609600"/>
            </a:xfrm>
            <a:prstGeom prst="rect">
              <a:avLst/>
            </a:prstGeom>
          </p:spPr>
          <p:txBody>
            <a:bodyPr lIns="0" tIns="0" rIns="0" bIns="0" rtlCol="0" anchor="t"/>
            <a:lstStyle/>
            <a:p>
              <a:pPr algn="l">
                <a:lnSpc>
                  <a:spcPts val="3437"/>
                </a:lnSpc>
              </a:pPr>
              <a:r>
                <a:rPr lang="en-US" sz="2750" b="1">
                  <a:solidFill>
                    <a:srgbClr val="1D1D1B"/>
                  </a:solidFill>
                  <a:latin typeface="Tomorrow Bold"/>
                  <a:ea typeface="Tomorrow Bold"/>
                  <a:cs typeface="Tomorrow Bold"/>
                  <a:sym typeface="Tomorrow Bold"/>
                </a:rPr>
                <a:t>Market Needs</a:t>
              </a:r>
            </a:p>
          </p:txBody>
        </p:sp>
      </p:grpSp>
      <p:grpSp>
        <p:nvGrpSpPr>
          <p:cNvPr id="30" name="Group 30"/>
          <p:cNvGrpSpPr/>
          <p:nvPr/>
        </p:nvGrpSpPr>
        <p:grpSpPr>
          <a:xfrm>
            <a:off x="992238" y="5595342"/>
            <a:ext cx="4972645" cy="453629"/>
            <a:chOff x="0" y="0"/>
            <a:chExt cx="6630193" cy="604838"/>
          </a:xfrm>
        </p:grpSpPr>
        <p:sp>
          <p:nvSpPr>
            <p:cNvPr id="31" name="Freeform 31"/>
            <p:cNvSpPr/>
            <p:nvPr/>
          </p:nvSpPr>
          <p:spPr>
            <a:xfrm>
              <a:off x="0" y="0"/>
              <a:ext cx="6630193" cy="604838"/>
            </a:xfrm>
            <a:custGeom>
              <a:avLst/>
              <a:gdLst/>
              <a:ahLst/>
              <a:cxnLst/>
              <a:rect l="l" t="t" r="r" b="b"/>
              <a:pathLst>
                <a:path w="6630193" h="604838">
                  <a:moveTo>
                    <a:pt x="0" y="0"/>
                  </a:moveTo>
                  <a:lnTo>
                    <a:pt x="6630193" y="0"/>
                  </a:lnTo>
                  <a:lnTo>
                    <a:pt x="6630193" y="604838"/>
                  </a:lnTo>
                  <a:lnTo>
                    <a:pt x="0" y="604838"/>
                  </a:lnTo>
                  <a:close/>
                </a:path>
              </a:pathLst>
            </a:custGeom>
            <a:solidFill>
              <a:srgbClr val="000000">
                <a:alpha val="0"/>
              </a:srgbClr>
            </a:solidFill>
          </p:spPr>
          <p:txBody>
            <a:bodyPr/>
            <a:lstStyle/>
            <a:p>
              <a:endParaRPr lang="en-PK"/>
            </a:p>
          </p:txBody>
        </p:sp>
        <p:sp>
          <p:nvSpPr>
            <p:cNvPr id="32" name="TextBox 32"/>
            <p:cNvSpPr txBox="1"/>
            <p:nvPr/>
          </p:nvSpPr>
          <p:spPr>
            <a:xfrm>
              <a:off x="0" y="-95250"/>
              <a:ext cx="6630193"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Rising demand for AI in HRTech.</a:t>
              </a:r>
            </a:p>
          </p:txBody>
        </p:sp>
      </p:grpSp>
      <p:grpSp>
        <p:nvGrpSpPr>
          <p:cNvPr id="33" name="Group 33"/>
          <p:cNvGrpSpPr/>
          <p:nvPr/>
        </p:nvGrpSpPr>
        <p:grpSpPr>
          <a:xfrm>
            <a:off x="992238" y="6304061"/>
            <a:ext cx="4972645" cy="653967"/>
            <a:chOff x="0" y="0"/>
            <a:chExt cx="6630193" cy="871956"/>
          </a:xfrm>
        </p:grpSpPr>
        <p:sp>
          <p:nvSpPr>
            <p:cNvPr id="34" name="Freeform 34"/>
            <p:cNvSpPr/>
            <p:nvPr/>
          </p:nvSpPr>
          <p:spPr>
            <a:xfrm>
              <a:off x="0" y="0"/>
              <a:ext cx="6630193" cy="871956"/>
            </a:xfrm>
            <a:custGeom>
              <a:avLst/>
              <a:gdLst/>
              <a:ahLst/>
              <a:cxnLst/>
              <a:rect l="l" t="t" r="r" b="b"/>
              <a:pathLst>
                <a:path w="6630193" h="871956">
                  <a:moveTo>
                    <a:pt x="0" y="0"/>
                  </a:moveTo>
                  <a:lnTo>
                    <a:pt x="6630193" y="0"/>
                  </a:lnTo>
                  <a:lnTo>
                    <a:pt x="6630193" y="871956"/>
                  </a:lnTo>
                  <a:lnTo>
                    <a:pt x="0" y="871956"/>
                  </a:lnTo>
                  <a:close/>
                </a:path>
              </a:pathLst>
            </a:custGeom>
            <a:solidFill>
              <a:srgbClr val="000000">
                <a:alpha val="0"/>
              </a:srgbClr>
            </a:solidFill>
          </p:spPr>
          <p:txBody>
            <a:bodyPr/>
            <a:lstStyle/>
            <a:p>
              <a:endParaRPr lang="en-PK"/>
            </a:p>
          </p:txBody>
        </p:sp>
        <p:sp>
          <p:nvSpPr>
            <p:cNvPr id="35" name="TextBox 35"/>
            <p:cNvSpPr txBox="1"/>
            <p:nvPr/>
          </p:nvSpPr>
          <p:spPr>
            <a:xfrm>
              <a:off x="0" y="-95250"/>
              <a:ext cx="6630193" cy="967206"/>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Quick,  unbiased , compliant tools.</a:t>
              </a:r>
            </a:p>
          </p:txBody>
        </p:sp>
      </p:grpSp>
      <p:grpSp>
        <p:nvGrpSpPr>
          <p:cNvPr id="36" name="Group 36"/>
          <p:cNvGrpSpPr/>
          <p:nvPr/>
        </p:nvGrpSpPr>
        <p:grpSpPr>
          <a:xfrm>
            <a:off x="6666160" y="4868912"/>
            <a:ext cx="3544044" cy="442912"/>
            <a:chOff x="0" y="0"/>
            <a:chExt cx="4725392" cy="590550"/>
          </a:xfrm>
        </p:grpSpPr>
        <p:sp>
          <p:nvSpPr>
            <p:cNvPr id="37" name="Freeform 37"/>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txBody>
            <a:bodyPr/>
            <a:lstStyle/>
            <a:p>
              <a:endParaRPr lang="en-PK"/>
            </a:p>
          </p:txBody>
        </p:sp>
        <p:sp>
          <p:nvSpPr>
            <p:cNvPr id="38" name="TextBox 38"/>
            <p:cNvSpPr txBox="1"/>
            <p:nvPr/>
          </p:nvSpPr>
          <p:spPr>
            <a:xfrm>
              <a:off x="0" y="-19050"/>
              <a:ext cx="4725392" cy="609600"/>
            </a:xfrm>
            <a:prstGeom prst="rect">
              <a:avLst/>
            </a:prstGeom>
          </p:spPr>
          <p:txBody>
            <a:bodyPr lIns="0" tIns="0" rIns="0" bIns="0" rtlCol="0" anchor="t"/>
            <a:lstStyle/>
            <a:p>
              <a:pPr algn="l">
                <a:lnSpc>
                  <a:spcPts val="3437"/>
                </a:lnSpc>
              </a:pPr>
              <a:r>
                <a:rPr lang="en-US" sz="2750" b="1">
                  <a:solidFill>
                    <a:srgbClr val="1D1D1B"/>
                  </a:solidFill>
                  <a:latin typeface="Tomorrow Bold"/>
                  <a:ea typeface="Tomorrow Bold"/>
                  <a:cs typeface="Tomorrow Bold"/>
                  <a:sym typeface="Tomorrow Bold"/>
                </a:rPr>
                <a:t>Benefits</a:t>
              </a:r>
            </a:p>
          </p:txBody>
        </p:sp>
      </p:grpSp>
      <p:grpSp>
        <p:nvGrpSpPr>
          <p:cNvPr id="39" name="Group 39"/>
          <p:cNvGrpSpPr/>
          <p:nvPr/>
        </p:nvGrpSpPr>
        <p:grpSpPr>
          <a:xfrm>
            <a:off x="6666160" y="5595342"/>
            <a:ext cx="4972645" cy="935533"/>
            <a:chOff x="0" y="0"/>
            <a:chExt cx="6630193" cy="1247378"/>
          </a:xfrm>
        </p:grpSpPr>
        <p:sp>
          <p:nvSpPr>
            <p:cNvPr id="40" name="Freeform 40"/>
            <p:cNvSpPr/>
            <p:nvPr/>
          </p:nvSpPr>
          <p:spPr>
            <a:xfrm>
              <a:off x="0" y="0"/>
              <a:ext cx="6630193" cy="1247377"/>
            </a:xfrm>
            <a:custGeom>
              <a:avLst/>
              <a:gdLst/>
              <a:ahLst/>
              <a:cxnLst/>
              <a:rect l="l" t="t" r="r" b="b"/>
              <a:pathLst>
                <a:path w="6630193" h="1247377">
                  <a:moveTo>
                    <a:pt x="0" y="0"/>
                  </a:moveTo>
                  <a:lnTo>
                    <a:pt x="6630193" y="0"/>
                  </a:lnTo>
                  <a:lnTo>
                    <a:pt x="6630193" y="1247377"/>
                  </a:lnTo>
                  <a:lnTo>
                    <a:pt x="0" y="1247377"/>
                  </a:lnTo>
                  <a:close/>
                </a:path>
              </a:pathLst>
            </a:custGeom>
            <a:solidFill>
              <a:srgbClr val="000000">
                <a:alpha val="0"/>
              </a:srgbClr>
            </a:solidFill>
          </p:spPr>
          <p:txBody>
            <a:bodyPr/>
            <a:lstStyle/>
            <a:p>
              <a:endParaRPr lang="en-PK"/>
            </a:p>
          </p:txBody>
        </p:sp>
        <p:sp>
          <p:nvSpPr>
            <p:cNvPr id="41" name="TextBox 41"/>
            <p:cNvSpPr txBox="1"/>
            <p:nvPr/>
          </p:nvSpPr>
          <p:spPr>
            <a:xfrm>
              <a:off x="0" y="-95250"/>
              <a:ext cx="6630193" cy="134262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Reduces workload, hiring delays.</a:t>
              </a:r>
            </a:p>
          </p:txBody>
        </p:sp>
      </p:grpSp>
      <p:grpSp>
        <p:nvGrpSpPr>
          <p:cNvPr id="42" name="Group 42"/>
          <p:cNvGrpSpPr/>
          <p:nvPr/>
        </p:nvGrpSpPr>
        <p:grpSpPr>
          <a:xfrm>
            <a:off x="6666160" y="6304061"/>
            <a:ext cx="4972645" cy="453629"/>
            <a:chOff x="0" y="0"/>
            <a:chExt cx="6630193" cy="604838"/>
          </a:xfrm>
        </p:grpSpPr>
        <p:sp>
          <p:nvSpPr>
            <p:cNvPr id="43" name="Freeform 43"/>
            <p:cNvSpPr/>
            <p:nvPr/>
          </p:nvSpPr>
          <p:spPr>
            <a:xfrm>
              <a:off x="0" y="0"/>
              <a:ext cx="6630193" cy="604838"/>
            </a:xfrm>
            <a:custGeom>
              <a:avLst/>
              <a:gdLst/>
              <a:ahLst/>
              <a:cxnLst/>
              <a:rect l="l" t="t" r="r" b="b"/>
              <a:pathLst>
                <a:path w="6630193" h="604838">
                  <a:moveTo>
                    <a:pt x="0" y="0"/>
                  </a:moveTo>
                  <a:lnTo>
                    <a:pt x="6630193" y="0"/>
                  </a:lnTo>
                  <a:lnTo>
                    <a:pt x="6630193" y="604838"/>
                  </a:lnTo>
                  <a:lnTo>
                    <a:pt x="0" y="604838"/>
                  </a:lnTo>
                  <a:close/>
                </a:path>
              </a:pathLst>
            </a:custGeom>
            <a:solidFill>
              <a:srgbClr val="000000">
                <a:alpha val="0"/>
              </a:srgbClr>
            </a:solidFill>
          </p:spPr>
          <p:txBody>
            <a:bodyPr/>
            <a:lstStyle/>
            <a:p>
              <a:endParaRPr lang="en-PK"/>
            </a:p>
          </p:txBody>
        </p:sp>
        <p:sp>
          <p:nvSpPr>
            <p:cNvPr id="44" name="TextBox 44"/>
            <p:cNvSpPr txBox="1"/>
            <p:nvPr/>
          </p:nvSpPr>
          <p:spPr>
            <a:xfrm>
              <a:off x="0" y="-95250"/>
              <a:ext cx="6630193"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Data-driven decisions.</a:t>
              </a:r>
            </a:p>
          </p:txBody>
        </p:sp>
      </p:grpSp>
      <p:grpSp>
        <p:nvGrpSpPr>
          <p:cNvPr id="45" name="Group 45"/>
          <p:cNvGrpSpPr/>
          <p:nvPr/>
        </p:nvGrpSpPr>
        <p:grpSpPr>
          <a:xfrm>
            <a:off x="12340084" y="4868912"/>
            <a:ext cx="3544044" cy="442912"/>
            <a:chOff x="0" y="0"/>
            <a:chExt cx="4725392" cy="590550"/>
          </a:xfrm>
        </p:grpSpPr>
        <p:sp>
          <p:nvSpPr>
            <p:cNvPr id="46" name="Freeform 46"/>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txBody>
            <a:bodyPr/>
            <a:lstStyle/>
            <a:p>
              <a:endParaRPr lang="en-PK"/>
            </a:p>
          </p:txBody>
        </p:sp>
        <p:sp>
          <p:nvSpPr>
            <p:cNvPr id="47" name="TextBox 47"/>
            <p:cNvSpPr txBox="1"/>
            <p:nvPr/>
          </p:nvSpPr>
          <p:spPr>
            <a:xfrm>
              <a:off x="0" y="-19050"/>
              <a:ext cx="4725392" cy="609600"/>
            </a:xfrm>
            <a:prstGeom prst="rect">
              <a:avLst/>
            </a:prstGeom>
          </p:spPr>
          <p:txBody>
            <a:bodyPr lIns="0" tIns="0" rIns="0" bIns="0" rtlCol="0" anchor="t"/>
            <a:lstStyle/>
            <a:p>
              <a:pPr algn="l">
                <a:lnSpc>
                  <a:spcPts val="3437"/>
                </a:lnSpc>
              </a:pPr>
              <a:r>
                <a:rPr lang="en-US" sz="2750" b="1">
                  <a:solidFill>
                    <a:srgbClr val="1D1D1B"/>
                  </a:solidFill>
                  <a:latin typeface="Tomorrow Bold"/>
                  <a:ea typeface="Tomorrow Bold"/>
                  <a:cs typeface="Tomorrow Bold"/>
                  <a:sym typeface="Tomorrow Bold"/>
                </a:rPr>
                <a:t>Dis-benefits</a:t>
              </a:r>
            </a:p>
          </p:txBody>
        </p:sp>
      </p:grpSp>
      <p:grpSp>
        <p:nvGrpSpPr>
          <p:cNvPr id="48" name="Group 48"/>
          <p:cNvGrpSpPr/>
          <p:nvPr/>
        </p:nvGrpSpPr>
        <p:grpSpPr>
          <a:xfrm>
            <a:off x="12340084" y="5595342"/>
            <a:ext cx="4972645" cy="453629"/>
            <a:chOff x="0" y="0"/>
            <a:chExt cx="6630193" cy="604838"/>
          </a:xfrm>
        </p:grpSpPr>
        <p:sp>
          <p:nvSpPr>
            <p:cNvPr id="49" name="Freeform 49"/>
            <p:cNvSpPr/>
            <p:nvPr/>
          </p:nvSpPr>
          <p:spPr>
            <a:xfrm>
              <a:off x="0" y="0"/>
              <a:ext cx="6630193" cy="604838"/>
            </a:xfrm>
            <a:custGeom>
              <a:avLst/>
              <a:gdLst/>
              <a:ahLst/>
              <a:cxnLst/>
              <a:rect l="l" t="t" r="r" b="b"/>
              <a:pathLst>
                <a:path w="6630193" h="604838">
                  <a:moveTo>
                    <a:pt x="0" y="0"/>
                  </a:moveTo>
                  <a:lnTo>
                    <a:pt x="6630193" y="0"/>
                  </a:lnTo>
                  <a:lnTo>
                    <a:pt x="6630193" y="604838"/>
                  </a:lnTo>
                  <a:lnTo>
                    <a:pt x="0" y="604838"/>
                  </a:lnTo>
                  <a:close/>
                </a:path>
              </a:pathLst>
            </a:custGeom>
            <a:solidFill>
              <a:srgbClr val="000000">
                <a:alpha val="0"/>
              </a:srgbClr>
            </a:solidFill>
          </p:spPr>
          <p:txBody>
            <a:bodyPr/>
            <a:lstStyle/>
            <a:p>
              <a:endParaRPr lang="en-PK"/>
            </a:p>
          </p:txBody>
        </p:sp>
        <p:sp>
          <p:nvSpPr>
            <p:cNvPr id="50" name="TextBox 50"/>
            <p:cNvSpPr txBox="1"/>
            <p:nvPr/>
          </p:nvSpPr>
          <p:spPr>
            <a:xfrm>
              <a:off x="0" y="-95250"/>
              <a:ext cx="6630193"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Risk of data bias.</a:t>
              </a:r>
            </a:p>
          </p:txBody>
        </p:sp>
      </p:grpSp>
      <p:grpSp>
        <p:nvGrpSpPr>
          <p:cNvPr id="51" name="Group 51"/>
          <p:cNvGrpSpPr/>
          <p:nvPr/>
        </p:nvGrpSpPr>
        <p:grpSpPr>
          <a:xfrm>
            <a:off x="12340084" y="6304061"/>
            <a:ext cx="4972645" cy="453629"/>
            <a:chOff x="0" y="0"/>
            <a:chExt cx="6630193" cy="604838"/>
          </a:xfrm>
        </p:grpSpPr>
        <p:sp>
          <p:nvSpPr>
            <p:cNvPr id="52" name="Freeform 52"/>
            <p:cNvSpPr/>
            <p:nvPr/>
          </p:nvSpPr>
          <p:spPr>
            <a:xfrm>
              <a:off x="0" y="0"/>
              <a:ext cx="6630193" cy="604838"/>
            </a:xfrm>
            <a:custGeom>
              <a:avLst/>
              <a:gdLst/>
              <a:ahLst/>
              <a:cxnLst/>
              <a:rect l="l" t="t" r="r" b="b"/>
              <a:pathLst>
                <a:path w="6630193" h="604838">
                  <a:moveTo>
                    <a:pt x="0" y="0"/>
                  </a:moveTo>
                  <a:lnTo>
                    <a:pt x="6630193" y="0"/>
                  </a:lnTo>
                  <a:lnTo>
                    <a:pt x="6630193" y="604838"/>
                  </a:lnTo>
                  <a:lnTo>
                    <a:pt x="0" y="604838"/>
                  </a:lnTo>
                  <a:close/>
                </a:path>
              </a:pathLst>
            </a:custGeom>
            <a:solidFill>
              <a:srgbClr val="000000">
                <a:alpha val="0"/>
              </a:srgbClr>
            </a:solidFill>
          </p:spPr>
          <p:txBody>
            <a:bodyPr/>
            <a:lstStyle/>
            <a:p>
              <a:endParaRPr lang="en-PK"/>
            </a:p>
          </p:txBody>
        </p:sp>
        <p:sp>
          <p:nvSpPr>
            <p:cNvPr id="53" name="TextBox 53"/>
            <p:cNvSpPr txBox="1"/>
            <p:nvPr/>
          </p:nvSpPr>
          <p:spPr>
            <a:xfrm>
              <a:off x="0" y="-95250"/>
              <a:ext cx="6630193"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Non-compliance consequences.</a:t>
              </a:r>
            </a:p>
          </p:txBody>
        </p:sp>
      </p:grpSp>
      <p:grpSp>
        <p:nvGrpSpPr>
          <p:cNvPr id="54" name="Group 54"/>
          <p:cNvGrpSpPr/>
          <p:nvPr/>
        </p:nvGrpSpPr>
        <p:grpSpPr>
          <a:xfrm>
            <a:off x="6657677" y="7043440"/>
            <a:ext cx="4972645" cy="711206"/>
            <a:chOff x="0" y="0"/>
            <a:chExt cx="6630193" cy="948275"/>
          </a:xfrm>
        </p:grpSpPr>
        <p:sp>
          <p:nvSpPr>
            <p:cNvPr id="55" name="Freeform 55"/>
            <p:cNvSpPr/>
            <p:nvPr/>
          </p:nvSpPr>
          <p:spPr>
            <a:xfrm>
              <a:off x="0" y="0"/>
              <a:ext cx="6630193" cy="948275"/>
            </a:xfrm>
            <a:custGeom>
              <a:avLst/>
              <a:gdLst/>
              <a:ahLst/>
              <a:cxnLst/>
              <a:rect l="l" t="t" r="r" b="b"/>
              <a:pathLst>
                <a:path w="6630193" h="948275">
                  <a:moveTo>
                    <a:pt x="0" y="0"/>
                  </a:moveTo>
                  <a:lnTo>
                    <a:pt x="6630193" y="0"/>
                  </a:lnTo>
                  <a:lnTo>
                    <a:pt x="6630193" y="948275"/>
                  </a:lnTo>
                  <a:lnTo>
                    <a:pt x="0" y="948275"/>
                  </a:lnTo>
                  <a:close/>
                </a:path>
              </a:pathLst>
            </a:custGeom>
            <a:solidFill>
              <a:srgbClr val="000000">
                <a:alpha val="0"/>
              </a:srgbClr>
            </a:solidFill>
          </p:spPr>
          <p:txBody>
            <a:bodyPr/>
            <a:lstStyle/>
            <a:p>
              <a:endParaRPr lang="en-PK"/>
            </a:p>
          </p:txBody>
        </p:sp>
        <p:sp>
          <p:nvSpPr>
            <p:cNvPr id="56" name="TextBox 56"/>
            <p:cNvSpPr txBox="1"/>
            <p:nvPr/>
          </p:nvSpPr>
          <p:spPr>
            <a:xfrm>
              <a:off x="0" y="-95250"/>
              <a:ext cx="6630193" cy="104352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 improves fit and fairness</a:t>
              </a:r>
            </a:p>
          </p:txBody>
        </p:sp>
      </p:grpSp>
      <p:grpSp>
        <p:nvGrpSpPr>
          <p:cNvPr id="57" name="Group 57"/>
          <p:cNvGrpSpPr/>
          <p:nvPr/>
        </p:nvGrpSpPr>
        <p:grpSpPr>
          <a:xfrm>
            <a:off x="12340084" y="7014865"/>
            <a:ext cx="4972645" cy="739781"/>
            <a:chOff x="0" y="0"/>
            <a:chExt cx="6630193" cy="986375"/>
          </a:xfrm>
        </p:grpSpPr>
        <p:sp>
          <p:nvSpPr>
            <p:cNvPr id="58" name="Freeform 58"/>
            <p:cNvSpPr/>
            <p:nvPr/>
          </p:nvSpPr>
          <p:spPr>
            <a:xfrm>
              <a:off x="0" y="0"/>
              <a:ext cx="6630193" cy="986375"/>
            </a:xfrm>
            <a:custGeom>
              <a:avLst/>
              <a:gdLst/>
              <a:ahLst/>
              <a:cxnLst/>
              <a:rect l="l" t="t" r="r" b="b"/>
              <a:pathLst>
                <a:path w="6630193" h="986375">
                  <a:moveTo>
                    <a:pt x="0" y="0"/>
                  </a:moveTo>
                  <a:lnTo>
                    <a:pt x="6630193" y="0"/>
                  </a:lnTo>
                  <a:lnTo>
                    <a:pt x="6630193" y="986375"/>
                  </a:lnTo>
                  <a:lnTo>
                    <a:pt x="0" y="986375"/>
                  </a:lnTo>
                  <a:close/>
                </a:path>
              </a:pathLst>
            </a:custGeom>
            <a:solidFill>
              <a:srgbClr val="000000">
                <a:alpha val="0"/>
              </a:srgbClr>
            </a:solidFill>
          </p:spPr>
          <p:txBody>
            <a:bodyPr/>
            <a:lstStyle/>
            <a:p>
              <a:endParaRPr lang="en-PK"/>
            </a:p>
          </p:txBody>
        </p:sp>
        <p:sp>
          <p:nvSpPr>
            <p:cNvPr id="59" name="TextBox 59"/>
            <p:cNvSpPr txBox="1"/>
            <p:nvPr/>
          </p:nvSpPr>
          <p:spPr>
            <a:xfrm>
              <a:off x="0" y="-95250"/>
              <a:ext cx="6630193" cy="108162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Black-box nature reduce user trust.</a:t>
              </a:r>
            </a:p>
          </p:txBody>
        </p:sp>
      </p:grpSp>
    </p:spTree>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grpSp>
        <p:nvGrpSpPr>
          <p:cNvPr id="6" name="Group 6"/>
          <p:cNvGrpSpPr/>
          <p:nvPr/>
        </p:nvGrpSpPr>
        <p:grpSpPr>
          <a:xfrm>
            <a:off x="3943399" y="273698"/>
            <a:ext cx="10401203" cy="1204658"/>
            <a:chOff x="0" y="0"/>
            <a:chExt cx="13868270" cy="1606211"/>
          </a:xfrm>
        </p:grpSpPr>
        <p:sp>
          <p:nvSpPr>
            <p:cNvPr id="7" name="Freeform 7"/>
            <p:cNvSpPr/>
            <p:nvPr/>
          </p:nvSpPr>
          <p:spPr>
            <a:xfrm>
              <a:off x="0" y="0"/>
              <a:ext cx="13868270" cy="1606211"/>
            </a:xfrm>
            <a:custGeom>
              <a:avLst/>
              <a:gdLst/>
              <a:ahLst/>
              <a:cxnLst/>
              <a:rect l="l" t="t" r="r" b="b"/>
              <a:pathLst>
                <a:path w="13868270" h="1606211">
                  <a:moveTo>
                    <a:pt x="0" y="0"/>
                  </a:moveTo>
                  <a:lnTo>
                    <a:pt x="13868270" y="0"/>
                  </a:lnTo>
                  <a:lnTo>
                    <a:pt x="13868270" y="1606211"/>
                  </a:lnTo>
                  <a:lnTo>
                    <a:pt x="0" y="1606211"/>
                  </a:lnTo>
                  <a:close/>
                </a:path>
              </a:pathLst>
            </a:custGeom>
            <a:solidFill>
              <a:srgbClr val="000000">
                <a:alpha val="0"/>
              </a:srgbClr>
            </a:solidFill>
          </p:spPr>
          <p:txBody>
            <a:bodyPr/>
            <a:lstStyle/>
            <a:p>
              <a:endParaRPr lang="en-PK"/>
            </a:p>
          </p:txBody>
        </p:sp>
        <p:sp>
          <p:nvSpPr>
            <p:cNvPr id="8" name="TextBox 8"/>
            <p:cNvSpPr txBox="1"/>
            <p:nvPr/>
          </p:nvSpPr>
          <p:spPr>
            <a:xfrm>
              <a:off x="0" y="-28575"/>
              <a:ext cx="13868270" cy="16347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Work Breakdown Structure</a:t>
              </a:r>
            </a:p>
          </p:txBody>
        </p:sp>
      </p:grpSp>
      <p:grpSp>
        <p:nvGrpSpPr>
          <p:cNvPr id="9" name="Group 9"/>
          <p:cNvGrpSpPr/>
          <p:nvPr/>
        </p:nvGrpSpPr>
        <p:grpSpPr>
          <a:xfrm>
            <a:off x="6282291" y="1201244"/>
            <a:ext cx="5723418" cy="554226"/>
            <a:chOff x="0" y="0"/>
            <a:chExt cx="7631224" cy="738968"/>
          </a:xfrm>
        </p:grpSpPr>
        <p:sp>
          <p:nvSpPr>
            <p:cNvPr id="10" name="Freeform 10"/>
            <p:cNvSpPr/>
            <p:nvPr/>
          </p:nvSpPr>
          <p:spPr>
            <a:xfrm>
              <a:off x="0" y="0"/>
              <a:ext cx="7631224" cy="738968"/>
            </a:xfrm>
            <a:custGeom>
              <a:avLst/>
              <a:gdLst/>
              <a:ahLst/>
              <a:cxnLst/>
              <a:rect l="l" t="t" r="r" b="b"/>
              <a:pathLst>
                <a:path w="7631224" h="738968">
                  <a:moveTo>
                    <a:pt x="0" y="0"/>
                  </a:moveTo>
                  <a:lnTo>
                    <a:pt x="7631224" y="0"/>
                  </a:lnTo>
                  <a:lnTo>
                    <a:pt x="7631224" y="738968"/>
                  </a:lnTo>
                  <a:lnTo>
                    <a:pt x="0" y="738968"/>
                  </a:lnTo>
                  <a:close/>
                </a:path>
              </a:pathLst>
            </a:custGeom>
            <a:solidFill>
              <a:srgbClr val="000000">
                <a:alpha val="0"/>
              </a:srgbClr>
            </a:solidFill>
          </p:spPr>
          <p:txBody>
            <a:bodyPr/>
            <a:lstStyle/>
            <a:p>
              <a:endParaRPr lang="en-PK"/>
            </a:p>
          </p:txBody>
        </p:sp>
        <p:sp>
          <p:nvSpPr>
            <p:cNvPr id="11" name="TextBox 11"/>
            <p:cNvSpPr txBox="1"/>
            <p:nvPr/>
          </p:nvSpPr>
          <p:spPr>
            <a:xfrm>
              <a:off x="0" y="-95250"/>
              <a:ext cx="7631224" cy="83421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Eight major deliverables and related tasks.</a:t>
              </a:r>
            </a:p>
          </p:txBody>
        </p:sp>
      </p:grpSp>
      <p:sp>
        <p:nvSpPr>
          <p:cNvPr id="12" name="Freeform 12"/>
          <p:cNvSpPr/>
          <p:nvPr/>
        </p:nvSpPr>
        <p:spPr>
          <a:xfrm>
            <a:off x="2612857" y="1755470"/>
            <a:ext cx="13062286" cy="8148531"/>
          </a:xfrm>
          <a:custGeom>
            <a:avLst/>
            <a:gdLst/>
            <a:ahLst/>
            <a:cxnLst/>
            <a:rect l="l" t="t" r="r" b="b"/>
            <a:pathLst>
              <a:path w="13062286" h="8148531">
                <a:moveTo>
                  <a:pt x="0" y="0"/>
                </a:moveTo>
                <a:lnTo>
                  <a:pt x="13062286" y="0"/>
                </a:lnTo>
                <a:lnTo>
                  <a:pt x="13062286" y="8148531"/>
                </a:lnTo>
                <a:lnTo>
                  <a:pt x="0" y="8148531"/>
                </a:lnTo>
                <a:lnTo>
                  <a:pt x="0" y="0"/>
                </a:lnTo>
                <a:close/>
              </a:path>
            </a:pathLst>
          </a:custGeom>
          <a:blipFill>
            <a:blip r:embed="rId3"/>
            <a:stretch>
              <a:fillRect t="-4400" r="-1661" b="-4002"/>
            </a:stretch>
          </a:blipFill>
        </p:spPr>
        <p:txBody>
          <a:bodyPr/>
          <a:lstStyle/>
          <a:p>
            <a:endParaRPr lang="en-PK"/>
          </a:p>
        </p:txBody>
      </p:sp>
    </p:spTree>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grpSp>
        <p:nvGrpSpPr>
          <p:cNvPr id="6" name="Group 6"/>
          <p:cNvGrpSpPr/>
          <p:nvPr/>
        </p:nvGrpSpPr>
        <p:grpSpPr>
          <a:xfrm>
            <a:off x="6926994" y="426371"/>
            <a:ext cx="4434013" cy="1204658"/>
            <a:chOff x="0" y="0"/>
            <a:chExt cx="5912017" cy="1606211"/>
          </a:xfrm>
        </p:grpSpPr>
        <p:sp>
          <p:nvSpPr>
            <p:cNvPr id="7" name="Freeform 7"/>
            <p:cNvSpPr/>
            <p:nvPr/>
          </p:nvSpPr>
          <p:spPr>
            <a:xfrm>
              <a:off x="0" y="0"/>
              <a:ext cx="5912017" cy="1606211"/>
            </a:xfrm>
            <a:custGeom>
              <a:avLst/>
              <a:gdLst/>
              <a:ahLst/>
              <a:cxnLst/>
              <a:rect l="l" t="t" r="r" b="b"/>
              <a:pathLst>
                <a:path w="5912017" h="1606211">
                  <a:moveTo>
                    <a:pt x="0" y="0"/>
                  </a:moveTo>
                  <a:lnTo>
                    <a:pt x="5912017" y="0"/>
                  </a:lnTo>
                  <a:lnTo>
                    <a:pt x="5912017" y="1606211"/>
                  </a:lnTo>
                  <a:lnTo>
                    <a:pt x="0" y="1606211"/>
                  </a:lnTo>
                  <a:close/>
                </a:path>
              </a:pathLst>
            </a:custGeom>
            <a:solidFill>
              <a:srgbClr val="000000">
                <a:alpha val="0"/>
              </a:srgbClr>
            </a:solidFill>
          </p:spPr>
          <p:txBody>
            <a:bodyPr/>
            <a:lstStyle/>
            <a:p>
              <a:endParaRPr lang="en-PK"/>
            </a:p>
          </p:txBody>
        </p:sp>
        <p:sp>
          <p:nvSpPr>
            <p:cNvPr id="8" name="TextBox 8"/>
            <p:cNvSpPr txBox="1"/>
            <p:nvPr/>
          </p:nvSpPr>
          <p:spPr>
            <a:xfrm>
              <a:off x="0" y="-28575"/>
              <a:ext cx="5912017" cy="16347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Gantt Chart</a:t>
              </a:r>
            </a:p>
          </p:txBody>
        </p:sp>
      </p:grpSp>
      <p:grpSp>
        <p:nvGrpSpPr>
          <p:cNvPr id="9" name="Group 9"/>
          <p:cNvGrpSpPr/>
          <p:nvPr/>
        </p:nvGrpSpPr>
        <p:grpSpPr>
          <a:xfrm>
            <a:off x="6341647" y="1631029"/>
            <a:ext cx="5604707" cy="703438"/>
            <a:chOff x="0" y="0"/>
            <a:chExt cx="7472943" cy="937918"/>
          </a:xfrm>
        </p:grpSpPr>
        <p:sp>
          <p:nvSpPr>
            <p:cNvPr id="10" name="Freeform 10"/>
            <p:cNvSpPr/>
            <p:nvPr/>
          </p:nvSpPr>
          <p:spPr>
            <a:xfrm>
              <a:off x="0" y="0"/>
              <a:ext cx="7472943" cy="937917"/>
            </a:xfrm>
            <a:custGeom>
              <a:avLst/>
              <a:gdLst/>
              <a:ahLst/>
              <a:cxnLst/>
              <a:rect l="l" t="t" r="r" b="b"/>
              <a:pathLst>
                <a:path w="7472943" h="937917">
                  <a:moveTo>
                    <a:pt x="0" y="0"/>
                  </a:moveTo>
                  <a:lnTo>
                    <a:pt x="7472943" y="0"/>
                  </a:lnTo>
                  <a:lnTo>
                    <a:pt x="7472943" y="937917"/>
                  </a:lnTo>
                  <a:lnTo>
                    <a:pt x="0" y="937917"/>
                  </a:lnTo>
                  <a:close/>
                </a:path>
              </a:pathLst>
            </a:custGeom>
            <a:solidFill>
              <a:srgbClr val="000000">
                <a:alpha val="0"/>
              </a:srgbClr>
            </a:solidFill>
          </p:spPr>
          <p:txBody>
            <a:bodyPr/>
            <a:lstStyle/>
            <a:p>
              <a:endParaRPr lang="en-PK"/>
            </a:p>
          </p:txBody>
        </p:sp>
        <p:sp>
          <p:nvSpPr>
            <p:cNvPr id="11" name="TextBox 11"/>
            <p:cNvSpPr txBox="1"/>
            <p:nvPr/>
          </p:nvSpPr>
          <p:spPr>
            <a:xfrm>
              <a:off x="0" y="-95250"/>
              <a:ext cx="7472943" cy="103316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Project timeline with tasks and deadlines.</a:t>
              </a:r>
            </a:p>
          </p:txBody>
        </p:sp>
      </p:grpSp>
      <p:sp>
        <p:nvSpPr>
          <p:cNvPr id="12" name="Freeform 12"/>
          <p:cNvSpPr/>
          <p:nvPr/>
        </p:nvSpPr>
        <p:spPr>
          <a:xfrm>
            <a:off x="587164" y="2334467"/>
            <a:ext cx="17113672" cy="6481803"/>
          </a:xfrm>
          <a:custGeom>
            <a:avLst/>
            <a:gdLst/>
            <a:ahLst/>
            <a:cxnLst/>
            <a:rect l="l" t="t" r="r" b="b"/>
            <a:pathLst>
              <a:path w="17113672" h="6481803">
                <a:moveTo>
                  <a:pt x="0" y="0"/>
                </a:moveTo>
                <a:lnTo>
                  <a:pt x="17113672" y="0"/>
                </a:lnTo>
                <a:lnTo>
                  <a:pt x="17113672" y="6481804"/>
                </a:lnTo>
                <a:lnTo>
                  <a:pt x="0" y="6481804"/>
                </a:lnTo>
                <a:lnTo>
                  <a:pt x="0" y="0"/>
                </a:lnTo>
                <a:close/>
              </a:path>
            </a:pathLst>
          </a:custGeom>
          <a:blipFill>
            <a:blip r:embed="rId3"/>
            <a:stretch>
              <a:fillRect/>
            </a:stretch>
          </a:blipFill>
        </p:spPr>
        <p:txBody>
          <a:bodyPr/>
          <a:lstStyle/>
          <a:p>
            <a:endParaRPr lang="en-PK"/>
          </a:p>
        </p:txBody>
      </p:sp>
    </p:spTree>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PK"/>
          </a:p>
        </p:txBody>
      </p:sp>
      <p:grpSp>
        <p:nvGrpSpPr>
          <p:cNvPr id="7" name="Group 7"/>
          <p:cNvGrpSpPr/>
          <p:nvPr/>
        </p:nvGrpSpPr>
        <p:grpSpPr>
          <a:xfrm>
            <a:off x="7859762" y="1028700"/>
            <a:ext cx="7088237" cy="885974"/>
            <a:chOff x="0" y="0"/>
            <a:chExt cx="9450983" cy="1181298"/>
          </a:xfrm>
        </p:grpSpPr>
        <p:sp>
          <p:nvSpPr>
            <p:cNvPr id="8" name="Freeform 8"/>
            <p:cNvSpPr/>
            <p:nvPr/>
          </p:nvSpPr>
          <p:spPr>
            <a:xfrm>
              <a:off x="0" y="0"/>
              <a:ext cx="9450984" cy="1181298"/>
            </a:xfrm>
            <a:custGeom>
              <a:avLst/>
              <a:gdLst/>
              <a:ahLst/>
              <a:cxnLst/>
              <a:rect l="l" t="t" r="r" b="b"/>
              <a:pathLst>
                <a:path w="9450984" h="1181298">
                  <a:moveTo>
                    <a:pt x="0" y="0"/>
                  </a:moveTo>
                  <a:lnTo>
                    <a:pt x="9450984" y="0"/>
                  </a:lnTo>
                  <a:lnTo>
                    <a:pt x="9450984" y="1181298"/>
                  </a:lnTo>
                  <a:lnTo>
                    <a:pt x="0" y="1181298"/>
                  </a:lnTo>
                  <a:close/>
                </a:path>
              </a:pathLst>
            </a:custGeom>
            <a:solidFill>
              <a:srgbClr val="000000">
                <a:alpha val="0"/>
              </a:srgbClr>
            </a:solidFill>
          </p:spPr>
          <p:txBody>
            <a:bodyPr/>
            <a:lstStyle/>
            <a:p>
              <a:endParaRPr lang="en-PK"/>
            </a:p>
          </p:txBody>
        </p:sp>
        <p:sp>
          <p:nvSpPr>
            <p:cNvPr id="9" name="TextBox 9"/>
            <p:cNvSpPr txBox="1"/>
            <p:nvPr/>
          </p:nvSpPr>
          <p:spPr>
            <a:xfrm>
              <a:off x="0" y="-28575"/>
              <a:ext cx="9450983" cy="1209873"/>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Literature Review</a:t>
              </a:r>
            </a:p>
          </p:txBody>
        </p:sp>
      </p:grpSp>
      <p:grpSp>
        <p:nvGrpSpPr>
          <p:cNvPr id="10" name="Group 10"/>
          <p:cNvGrpSpPr/>
          <p:nvPr/>
        </p:nvGrpSpPr>
        <p:grpSpPr>
          <a:xfrm>
            <a:off x="7845475" y="3885010"/>
            <a:ext cx="9455051" cy="3828157"/>
            <a:chOff x="0" y="0"/>
            <a:chExt cx="12606735" cy="5104210"/>
          </a:xfrm>
        </p:grpSpPr>
        <p:sp>
          <p:nvSpPr>
            <p:cNvPr id="11" name="Freeform 11"/>
            <p:cNvSpPr/>
            <p:nvPr/>
          </p:nvSpPr>
          <p:spPr>
            <a:xfrm>
              <a:off x="0" y="0"/>
              <a:ext cx="12606655" cy="5104257"/>
            </a:xfrm>
            <a:custGeom>
              <a:avLst/>
              <a:gdLst/>
              <a:ahLst/>
              <a:cxnLst/>
              <a:rect l="l" t="t" r="r" b="b"/>
              <a:pathLst>
                <a:path w="12606655" h="5104257">
                  <a:moveTo>
                    <a:pt x="0" y="63119"/>
                  </a:moveTo>
                  <a:cubicBezTo>
                    <a:pt x="0" y="28194"/>
                    <a:pt x="28321" y="0"/>
                    <a:pt x="63119" y="0"/>
                  </a:cubicBezTo>
                  <a:lnTo>
                    <a:pt x="12543536" y="0"/>
                  </a:lnTo>
                  <a:lnTo>
                    <a:pt x="12543536" y="6350"/>
                  </a:lnTo>
                  <a:lnTo>
                    <a:pt x="12543536" y="0"/>
                  </a:lnTo>
                  <a:cubicBezTo>
                    <a:pt x="12578461" y="0"/>
                    <a:pt x="12606655" y="28194"/>
                    <a:pt x="12606655" y="63119"/>
                  </a:cubicBezTo>
                  <a:lnTo>
                    <a:pt x="12600305" y="63119"/>
                  </a:lnTo>
                  <a:lnTo>
                    <a:pt x="12606655" y="63119"/>
                  </a:lnTo>
                  <a:lnTo>
                    <a:pt x="12606655" y="5041138"/>
                  </a:lnTo>
                  <a:lnTo>
                    <a:pt x="12600305" y="5041138"/>
                  </a:lnTo>
                  <a:lnTo>
                    <a:pt x="12606655" y="5041138"/>
                  </a:lnTo>
                  <a:cubicBezTo>
                    <a:pt x="12606655" y="5075936"/>
                    <a:pt x="12578334" y="5104257"/>
                    <a:pt x="12543536" y="5104257"/>
                  </a:cubicBezTo>
                  <a:lnTo>
                    <a:pt x="12543536" y="5097907"/>
                  </a:lnTo>
                  <a:lnTo>
                    <a:pt x="12543536" y="5104257"/>
                  </a:lnTo>
                  <a:lnTo>
                    <a:pt x="63119" y="5104257"/>
                  </a:lnTo>
                  <a:lnTo>
                    <a:pt x="63119" y="5097907"/>
                  </a:lnTo>
                  <a:lnTo>
                    <a:pt x="63119" y="5104257"/>
                  </a:lnTo>
                  <a:cubicBezTo>
                    <a:pt x="28194" y="5104257"/>
                    <a:pt x="0" y="5076063"/>
                    <a:pt x="0" y="5041138"/>
                  </a:cubicBezTo>
                  <a:lnTo>
                    <a:pt x="0" y="63119"/>
                  </a:lnTo>
                  <a:lnTo>
                    <a:pt x="6350" y="63119"/>
                  </a:lnTo>
                  <a:lnTo>
                    <a:pt x="0" y="63119"/>
                  </a:lnTo>
                  <a:moveTo>
                    <a:pt x="12700" y="63119"/>
                  </a:moveTo>
                  <a:lnTo>
                    <a:pt x="12700" y="5041138"/>
                  </a:lnTo>
                  <a:lnTo>
                    <a:pt x="6350" y="5041138"/>
                  </a:lnTo>
                  <a:lnTo>
                    <a:pt x="12700" y="5041138"/>
                  </a:lnTo>
                  <a:cubicBezTo>
                    <a:pt x="12700" y="5068951"/>
                    <a:pt x="35306" y="5091557"/>
                    <a:pt x="63119" y="5091557"/>
                  </a:cubicBezTo>
                  <a:lnTo>
                    <a:pt x="12543536" y="5091557"/>
                  </a:lnTo>
                  <a:cubicBezTo>
                    <a:pt x="12571349" y="5091557"/>
                    <a:pt x="12593955" y="5068951"/>
                    <a:pt x="12593955" y="5041138"/>
                  </a:cubicBezTo>
                  <a:lnTo>
                    <a:pt x="12593955" y="63119"/>
                  </a:lnTo>
                  <a:cubicBezTo>
                    <a:pt x="12593955" y="35306"/>
                    <a:pt x="12571349" y="12700"/>
                    <a:pt x="12543536" y="12700"/>
                  </a:cubicBezTo>
                  <a:lnTo>
                    <a:pt x="63119" y="12700"/>
                  </a:lnTo>
                  <a:lnTo>
                    <a:pt x="63119" y="6350"/>
                  </a:lnTo>
                  <a:lnTo>
                    <a:pt x="63119" y="12700"/>
                  </a:lnTo>
                  <a:cubicBezTo>
                    <a:pt x="35306" y="12700"/>
                    <a:pt x="12700" y="35306"/>
                    <a:pt x="12700" y="63119"/>
                  </a:cubicBezTo>
                  <a:close/>
                </a:path>
              </a:pathLst>
            </a:custGeom>
            <a:solidFill>
              <a:srgbClr val="000000">
                <a:alpha val="392"/>
              </a:srgbClr>
            </a:solidFill>
          </p:spPr>
          <p:txBody>
            <a:bodyPr/>
            <a:lstStyle/>
            <a:p>
              <a:endParaRPr lang="en-PK"/>
            </a:p>
          </p:txBody>
        </p:sp>
      </p:grpSp>
      <p:grpSp>
        <p:nvGrpSpPr>
          <p:cNvPr id="12" name="Group 12"/>
          <p:cNvGrpSpPr/>
          <p:nvPr/>
        </p:nvGrpSpPr>
        <p:grpSpPr>
          <a:xfrm>
            <a:off x="7832824" y="2555001"/>
            <a:ext cx="9426476" cy="812899"/>
            <a:chOff x="0" y="0"/>
            <a:chExt cx="12568635" cy="1083865"/>
          </a:xfrm>
        </p:grpSpPr>
        <p:sp>
          <p:nvSpPr>
            <p:cNvPr id="13" name="Freeform 13"/>
            <p:cNvSpPr/>
            <p:nvPr/>
          </p:nvSpPr>
          <p:spPr>
            <a:xfrm>
              <a:off x="0" y="0"/>
              <a:ext cx="12568682" cy="1083818"/>
            </a:xfrm>
            <a:custGeom>
              <a:avLst/>
              <a:gdLst/>
              <a:ahLst/>
              <a:cxnLst/>
              <a:rect l="l" t="t" r="r" b="b"/>
              <a:pathLst>
                <a:path w="12568682" h="1083818">
                  <a:moveTo>
                    <a:pt x="0" y="0"/>
                  </a:moveTo>
                  <a:lnTo>
                    <a:pt x="12568682" y="0"/>
                  </a:lnTo>
                  <a:lnTo>
                    <a:pt x="12568682" y="1083818"/>
                  </a:lnTo>
                  <a:lnTo>
                    <a:pt x="0" y="1083818"/>
                  </a:lnTo>
                  <a:close/>
                </a:path>
              </a:pathLst>
            </a:custGeom>
            <a:solidFill>
              <a:srgbClr val="FFFFFF">
                <a:alpha val="0"/>
              </a:srgbClr>
            </a:solidFill>
          </p:spPr>
          <p:txBody>
            <a:bodyPr/>
            <a:lstStyle/>
            <a:p>
              <a:endParaRPr lang="en-PK"/>
            </a:p>
          </p:txBody>
        </p:sp>
      </p:grpSp>
      <p:grpSp>
        <p:nvGrpSpPr>
          <p:cNvPr id="14" name="Group 14"/>
          <p:cNvGrpSpPr/>
          <p:nvPr/>
        </p:nvGrpSpPr>
        <p:grpSpPr>
          <a:xfrm>
            <a:off x="8116639" y="2829886"/>
            <a:ext cx="1784747" cy="453629"/>
            <a:chOff x="0" y="0"/>
            <a:chExt cx="2379663" cy="604838"/>
          </a:xfrm>
        </p:grpSpPr>
        <p:sp>
          <p:nvSpPr>
            <p:cNvPr id="15" name="Freeform 15"/>
            <p:cNvSpPr/>
            <p:nvPr/>
          </p:nvSpPr>
          <p:spPr>
            <a:xfrm>
              <a:off x="0" y="0"/>
              <a:ext cx="2379663" cy="604838"/>
            </a:xfrm>
            <a:custGeom>
              <a:avLst/>
              <a:gdLst/>
              <a:ahLst/>
              <a:cxnLst/>
              <a:rect l="l" t="t" r="r" b="b"/>
              <a:pathLst>
                <a:path w="2379663" h="604838">
                  <a:moveTo>
                    <a:pt x="0" y="0"/>
                  </a:moveTo>
                  <a:lnTo>
                    <a:pt x="2379663" y="0"/>
                  </a:lnTo>
                  <a:lnTo>
                    <a:pt x="2379663" y="604838"/>
                  </a:lnTo>
                  <a:lnTo>
                    <a:pt x="0" y="604838"/>
                  </a:lnTo>
                  <a:close/>
                </a:path>
              </a:pathLst>
            </a:custGeom>
            <a:solidFill>
              <a:srgbClr val="000000">
                <a:alpha val="0"/>
              </a:srgbClr>
            </a:solidFill>
          </p:spPr>
          <p:txBody>
            <a:bodyPr/>
            <a:lstStyle/>
            <a:p>
              <a:endParaRPr lang="en-PK"/>
            </a:p>
          </p:txBody>
        </p:sp>
        <p:sp>
          <p:nvSpPr>
            <p:cNvPr id="16" name="TextBox 16"/>
            <p:cNvSpPr txBox="1"/>
            <p:nvPr/>
          </p:nvSpPr>
          <p:spPr>
            <a:xfrm>
              <a:off x="0" y="-95250"/>
              <a:ext cx="2379663"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Title</a:t>
              </a:r>
            </a:p>
          </p:txBody>
        </p:sp>
      </p:grpSp>
      <p:grpSp>
        <p:nvGrpSpPr>
          <p:cNvPr id="17" name="Group 17"/>
          <p:cNvGrpSpPr/>
          <p:nvPr/>
        </p:nvGrpSpPr>
        <p:grpSpPr>
          <a:xfrm>
            <a:off x="10477946" y="2829886"/>
            <a:ext cx="1779984" cy="453629"/>
            <a:chOff x="0" y="0"/>
            <a:chExt cx="2373312" cy="604838"/>
          </a:xfrm>
        </p:grpSpPr>
        <p:sp>
          <p:nvSpPr>
            <p:cNvPr id="18" name="Freeform 18"/>
            <p:cNvSpPr/>
            <p:nvPr/>
          </p:nvSpPr>
          <p:spPr>
            <a:xfrm>
              <a:off x="0" y="0"/>
              <a:ext cx="2373312" cy="604838"/>
            </a:xfrm>
            <a:custGeom>
              <a:avLst/>
              <a:gdLst/>
              <a:ahLst/>
              <a:cxnLst/>
              <a:rect l="l" t="t" r="r" b="b"/>
              <a:pathLst>
                <a:path w="2373312" h="604838">
                  <a:moveTo>
                    <a:pt x="0" y="0"/>
                  </a:moveTo>
                  <a:lnTo>
                    <a:pt x="2373312" y="0"/>
                  </a:lnTo>
                  <a:lnTo>
                    <a:pt x="2373312" y="604838"/>
                  </a:lnTo>
                  <a:lnTo>
                    <a:pt x="0" y="604838"/>
                  </a:lnTo>
                  <a:close/>
                </a:path>
              </a:pathLst>
            </a:custGeom>
            <a:solidFill>
              <a:srgbClr val="000000">
                <a:alpha val="0"/>
              </a:srgbClr>
            </a:solidFill>
          </p:spPr>
          <p:txBody>
            <a:bodyPr/>
            <a:lstStyle/>
            <a:p>
              <a:endParaRPr lang="en-PK"/>
            </a:p>
          </p:txBody>
        </p:sp>
        <p:sp>
          <p:nvSpPr>
            <p:cNvPr id="19" name="TextBox 19"/>
            <p:cNvSpPr txBox="1"/>
            <p:nvPr/>
          </p:nvSpPr>
          <p:spPr>
            <a:xfrm>
              <a:off x="0" y="-95250"/>
              <a:ext cx="2373312"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Method</a:t>
              </a:r>
            </a:p>
          </p:txBody>
        </p:sp>
      </p:grpSp>
      <p:grpSp>
        <p:nvGrpSpPr>
          <p:cNvPr id="20" name="Group 20"/>
          <p:cNvGrpSpPr/>
          <p:nvPr/>
        </p:nvGrpSpPr>
        <p:grpSpPr>
          <a:xfrm>
            <a:off x="12834490" y="2829886"/>
            <a:ext cx="1779984" cy="453629"/>
            <a:chOff x="0" y="0"/>
            <a:chExt cx="2373312" cy="604838"/>
          </a:xfrm>
        </p:grpSpPr>
        <p:sp>
          <p:nvSpPr>
            <p:cNvPr id="21" name="Freeform 21"/>
            <p:cNvSpPr/>
            <p:nvPr/>
          </p:nvSpPr>
          <p:spPr>
            <a:xfrm>
              <a:off x="0" y="0"/>
              <a:ext cx="2373312" cy="604838"/>
            </a:xfrm>
            <a:custGeom>
              <a:avLst/>
              <a:gdLst/>
              <a:ahLst/>
              <a:cxnLst/>
              <a:rect l="l" t="t" r="r" b="b"/>
              <a:pathLst>
                <a:path w="2373312" h="604838">
                  <a:moveTo>
                    <a:pt x="0" y="0"/>
                  </a:moveTo>
                  <a:lnTo>
                    <a:pt x="2373312" y="0"/>
                  </a:lnTo>
                  <a:lnTo>
                    <a:pt x="2373312" y="604838"/>
                  </a:lnTo>
                  <a:lnTo>
                    <a:pt x="0" y="604838"/>
                  </a:lnTo>
                  <a:close/>
                </a:path>
              </a:pathLst>
            </a:custGeom>
            <a:solidFill>
              <a:srgbClr val="000000">
                <a:alpha val="0"/>
              </a:srgbClr>
            </a:solidFill>
          </p:spPr>
          <p:txBody>
            <a:bodyPr/>
            <a:lstStyle/>
            <a:p>
              <a:endParaRPr lang="en-PK"/>
            </a:p>
          </p:txBody>
        </p:sp>
        <p:sp>
          <p:nvSpPr>
            <p:cNvPr id="22" name="TextBox 22"/>
            <p:cNvSpPr txBox="1"/>
            <p:nvPr/>
          </p:nvSpPr>
          <p:spPr>
            <a:xfrm>
              <a:off x="0" y="-95250"/>
              <a:ext cx="2373312"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Pros</a:t>
              </a:r>
            </a:p>
          </p:txBody>
        </p:sp>
      </p:grpSp>
      <p:grpSp>
        <p:nvGrpSpPr>
          <p:cNvPr id="23" name="Group 23"/>
          <p:cNvGrpSpPr/>
          <p:nvPr/>
        </p:nvGrpSpPr>
        <p:grpSpPr>
          <a:xfrm>
            <a:off x="15191035" y="2829886"/>
            <a:ext cx="1784747" cy="453629"/>
            <a:chOff x="0" y="0"/>
            <a:chExt cx="2379663" cy="604838"/>
          </a:xfrm>
        </p:grpSpPr>
        <p:sp>
          <p:nvSpPr>
            <p:cNvPr id="24" name="Freeform 24"/>
            <p:cNvSpPr/>
            <p:nvPr/>
          </p:nvSpPr>
          <p:spPr>
            <a:xfrm>
              <a:off x="0" y="0"/>
              <a:ext cx="2379663" cy="604838"/>
            </a:xfrm>
            <a:custGeom>
              <a:avLst/>
              <a:gdLst/>
              <a:ahLst/>
              <a:cxnLst/>
              <a:rect l="l" t="t" r="r" b="b"/>
              <a:pathLst>
                <a:path w="2379663" h="604838">
                  <a:moveTo>
                    <a:pt x="0" y="0"/>
                  </a:moveTo>
                  <a:lnTo>
                    <a:pt x="2379663" y="0"/>
                  </a:lnTo>
                  <a:lnTo>
                    <a:pt x="2379663" y="604838"/>
                  </a:lnTo>
                  <a:lnTo>
                    <a:pt x="0" y="604838"/>
                  </a:lnTo>
                  <a:close/>
                </a:path>
              </a:pathLst>
            </a:custGeom>
            <a:solidFill>
              <a:srgbClr val="000000">
                <a:alpha val="0"/>
              </a:srgbClr>
            </a:solidFill>
          </p:spPr>
          <p:txBody>
            <a:bodyPr/>
            <a:lstStyle/>
            <a:p>
              <a:endParaRPr lang="en-PK"/>
            </a:p>
          </p:txBody>
        </p:sp>
        <p:sp>
          <p:nvSpPr>
            <p:cNvPr id="25" name="TextBox 25"/>
            <p:cNvSpPr txBox="1"/>
            <p:nvPr/>
          </p:nvSpPr>
          <p:spPr>
            <a:xfrm>
              <a:off x="0" y="-95250"/>
              <a:ext cx="2379663" cy="700088"/>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Cons</a:t>
              </a:r>
            </a:p>
          </p:txBody>
        </p:sp>
      </p:grpSp>
      <p:grpSp>
        <p:nvGrpSpPr>
          <p:cNvPr id="26" name="Group 26"/>
          <p:cNvGrpSpPr/>
          <p:nvPr/>
        </p:nvGrpSpPr>
        <p:grpSpPr>
          <a:xfrm>
            <a:off x="7832824" y="3463149"/>
            <a:ext cx="9426476" cy="1266527"/>
            <a:chOff x="0" y="0"/>
            <a:chExt cx="12568635" cy="1688703"/>
          </a:xfrm>
        </p:grpSpPr>
        <p:sp>
          <p:nvSpPr>
            <p:cNvPr id="27" name="Freeform 27"/>
            <p:cNvSpPr/>
            <p:nvPr/>
          </p:nvSpPr>
          <p:spPr>
            <a:xfrm>
              <a:off x="0" y="0"/>
              <a:ext cx="12568682" cy="1688719"/>
            </a:xfrm>
            <a:custGeom>
              <a:avLst/>
              <a:gdLst/>
              <a:ahLst/>
              <a:cxnLst/>
              <a:rect l="l" t="t" r="r" b="b"/>
              <a:pathLst>
                <a:path w="12568682" h="1688719">
                  <a:moveTo>
                    <a:pt x="0" y="0"/>
                  </a:moveTo>
                  <a:lnTo>
                    <a:pt x="12568682" y="0"/>
                  </a:lnTo>
                  <a:lnTo>
                    <a:pt x="12568682" y="1688719"/>
                  </a:lnTo>
                  <a:lnTo>
                    <a:pt x="0" y="1688719"/>
                  </a:lnTo>
                  <a:close/>
                </a:path>
              </a:pathLst>
            </a:custGeom>
            <a:solidFill>
              <a:srgbClr val="000000">
                <a:alpha val="0"/>
              </a:srgbClr>
            </a:solidFill>
          </p:spPr>
          <p:txBody>
            <a:bodyPr/>
            <a:lstStyle/>
            <a:p>
              <a:endParaRPr lang="en-PK"/>
            </a:p>
          </p:txBody>
        </p:sp>
      </p:grpSp>
      <p:grpSp>
        <p:nvGrpSpPr>
          <p:cNvPr id="28" name="Group 28"/>
          <p:cNvGrpSpPr/>
          <p:nvPr/>
        </p:nvGrpSpPr>
        <p:grpSpPr>
          <a:xfrm>
            <a:off x="8116639" y="3642784"/>
            <a:ext cx="1784747" cy="907256"/>
            <a:chOff x="0" y="0"/>
            <a:chExt cx="2379663" cy="1209675"/>
          </a:xfrm>
        </p:grpSpPr>
        <p:sp>
          <p:nvSpPr>
            <p:cNvPr id="29" name="Freeform 29"/>
            <p:cNvSpPr/>
            <p:nvPr/>
          </p:nvSpPr>
          <p:spPr>
            <a:xfrm>
              <a:off x="0" y="0"/>
              <a:ext cx="2379663" cy="1209675"/>
            </a:xfrm>
            <a:custGeom>
              <a:avLst/>
              <a:gdLst/>
              <a:ahLst/>
              <a:cxnLst/>
              <a:rect l="l" t="t" r="r" b="b"/>
              <a:pathLst>
                <a:path w="2379663" h="1209675">
                  <a:moveTo>
                    <a:pt x="0" y="0"/>
                  </a:moveTo>
                  <a:lnTo>
                    <a:pt x="2379663" y="0"/>
                  </a:lnTo>
                  <a:lnTo>
                    <a:pt x="2379663" y="1209675"/>
                  </a:lnTo>
                  <a:lnTo>
                    <a:pt x="0" y="1209675"/>
                  </a:lnTo>
                  <a:close/>
                </a:path>
              </a:pathLst>
            </a:custGeom>
            <a:solidFill>
              <a:srgbClr val="000000">
                <a:alpha val="0"/>
              </a:srgbClr>
            </a:solidFill>
          </p:spPr>
          <p:txBody>
            <a:bodyPr/>
            <a:lstStyle/>
            <a:p>
              <a:endParaRPr lang="en-PK"/>
            </a:p>
          </p:txBody>
        </p:sp>
        <p:sp>
          <p:nvSpPr>
            <p:cNvPr id="30" name="TextBox 30"/>
            <p:cNvSpPr txBox="1"/>
            <p:nvPr/>
          </p:nvSpPr>
          <p:spPr>
            <a:xfrm>
              <a:off x="0" y="-95250"/>
              <a:ext cx="2379663" cy="130492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Li et al. (2023)</a:t>
              </a:r>
            </a:p>
          </p:txBody>
        </p:sp>
      </p:grpSp>
      <p:grpSp>
        <p:nvGrpSpPr>
          <p:cNvPr id="31" name="Group 31"/>
          <p:cNvGrpSpPr/>
          <p:nvPr/>
        </p:nvGrpSpPr>
        <p:grpSpPr>
          <a:xfrm>
            <a:off x="10477946" y="3642784"/>
            <a:ext cx="1779984" cy="907256"/>
            <a:chOff x="0" y="0"/>
            <a:chExt cx="2373312" cy="1209675"/>
          </a:xfrm>
        </p:grpSpPr>
        <p:sp>
          <p:nvSpPr>
            <p:cNvPr id="32" name="Freeform 32"/>
            <p:cNvSpPr/>
            <p:nvPr/>
          </p:nvSpPr>
          <p:spPr>
            <a:xfrm>
              <a:off x="0" y="0"/>
              <a:ext cx="2373312" cy="1209675"/>
            </a:xfrm>
            <a:custGeom>
              <a:avLst/>
              <a:gdLst/>
              <a:ahLst/>
              <a:cxnLst/>
              <a:rect l="l" t="t" r="r" b="b"/>
              <a:pathLst>
                <a:path w="2373312" h="1209675">
                  <a:moveTo>
                    <a:pt x="0" y="0"/>
                  </a:moveTo>
                  <a:lnTo>
                    <a:pt x="2373312" y="0"/>
                  </a:lnTo>
                  <a:lnTo>
                    <a:pt x="2373312" y="1209675"/>
                  </a:lnTo>
                  <a:lnTo>
                    <a:pt x="0" y="1209675"/>
                  </a:lnTo>
                  <a:close/>
                </a:path>
              </a:pathLst>
            </a:custGeom>
            <a:solidFill>
              <a:srgbClr val="000000">
                <a:alpha val="0"/>
              </a:srgbClr>
            </a:solidFill>
          </p:spPr>
          <p:txBody>
            <a:bodyPr/>
            <a:lstStyle/>
            <a:p>
              <a:endParaRPr lang="en-PK"/>
            </a:p>
          </p:txBody>
        </p:sp>
        <p:sp>
          <p:nvSpPr>
            <p:cNvPr id="33" name="TextBox 33"/>
            <p:cNvSpPr txBox="1"/>
            <p:nvPr/>
          </p:nvSpPr>
          <p:spPr>
            <a:xfrm>
              <a:off x="0" y="-95250"/>
              <a:ext cx="2373312" cy="130492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Bias audit in DL</a:t>
              </a:r>
            </a:p>
          </p:txBody>
        </p:sp>
      </p:grpSp>
      <p:grpSp>
        <p:nvGrpSpPr>
          <p:cNvPr id="34" name="Group 34"/>
          <p:cNvGrpSpPr/>
          <p:nvPr/>
        </p:nvGrpSpPr>
        <p:grpSpPr>
          <a:xfrm>
            <a:off x="12834490" y="3642784"/>
            <a:ext cx="1779984" cy="907256"/>
            <a:chOff x="0" y="0"/>
            <a:chExt cx="2373312" cy="1209675"/>
          </a:xfrm>
        </p:grpSpPr>
        <p:sp>
          <p:nvSpPr>
            <p:cNvPr id="35" name="Freeform 35"/>
            <p:cNvSpPr/>
            <p:nvPr/>
          </p:nvSpPr>
          <p:spPr>
            <a:xfrm>
              <a:off x="0" y="0"/>
              <a:ext cx="2373312" cy="1209675"/>
            </a:xfrm>
            <a:custGeom>
              <a:avLst/>
              <a:gdLst/>
              <a:ahLst/>
              <a:cxnLst/>
              <a:rect l="l" t="t" r="r" b="b"/>
              <a:pathLst>
                <a:path w="2373312" h="1209675">
                  <a:moveTo>
                    <a:pt x="0" y="0"/>
                  </a:moveTo>
                  <a:lnTo>
                    <a:pt x="2373312" y="0"/>
                  </a:lnTo>
                  <a:lnTo>
                    <a:pt x="2373312" y="1209675"/>
                  </a:lnTo>
                  <a:lnTo>
                    <a:pt x="0" y="1209675"/>
                  </a:lnTo>
                  <a:close/>
                </a:path>
              </a:pathLst>
            </a:custGeom>
            <a:solidFill>
              <a:srgbClr val="000000">
                <a:alpha val="0"/>
              </a:srgbClr>
            </a:solidFill>
          </p:spPr>
          <p:txBody>
            <a:bodyPr/>
            <a:lstStyle/>
            <a:p>
              <a:endParaRPr lang="en-PK"/>
            </a:p>
          </p:txBody>
        </p:sp>
        <p:sp>
          <p:nvSpPr>
            <p:cNvPr id="36" name="TextBox 36"/>
            <p:cNvSpPr txBox="1"/>
            <p:nvPr/>
          </p:nvSpPr>
          <p:spPr>
            <a:xfrm>
              <a:off x="0" y="-95250"/>
              <a:ext cx="2373312" cy="130492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Fairness focus</a:t>
              </a:r>
            </a:p>
          </p:txBody>
        </p:sp>
      </p:grpSp>
      <p:grpSp>
        <p:nvGrpSpPr>
          <p:cNvPr id="37" name="Group 37"/>
          <p:cNvGrpSpPr/>
          <p:nvPr/>
        </p:nvGrpSpPr>
        <p:grpSpPr>
          <a:xfrm>
            <a:off x="15191035" y="3642784"/>
            <a:ext cx="1784747" cy="907256"/>
            <a:chOff x="0" y="0"/>
            <a:chExt cx="2379663" cy="1209675"/>
          </a:xfrm>
        </p:grpSpPr>
        <p:sp>
          <p:nvSpPr>
            <p:cNvPr id="38" name="Freeform 38"/>
            <p:cNvSpPr/>
            <p:nvPr/>
          </p:nvSpPr>
          <p:spPr>
            <a:xfrm>
              <a:off x="0" y="0"/>
              <a:ext cx="2379663" cy="1209675"/>
            </a:xfrm>
            <a:custGeom>
              <a:avLst/>
              <a:gdLst/>
              <a:ahLst/>
              <a:cxnLst/>
              <a:rect l="l" t="t" r="r" b="b"/>
              <a:pathLst>
                <a:path w="2379663" h="1209675">
                  <a:moveTo>
                    <a:pt x="0" y="0"/>
                  </a:moveTo>
                  <a:lnTo>
                    <a:pt x="2379663" y="0"/>
                  </a:lnTo>
                  <a:lnTo>
                    <a:pt x="2379663" y="1209675"/>
                  </a:lnTo>
                  <a:lnTo>
                    <a:pt x="0" y="1209675"/>
                  </a:lnTo>
                  <a:close/>
                </a:path>
              </a:pathLst>
            </a:custGeom>
            <a:solidFill>
              <a:srgbClr val="000000">
                <a:alpha val="0"/>
              </a:srgbClr>
            </a:solidFill>
          </p:spPr>
          <p:txBody>
            <a:bodyPr/>
            <a:lstStyle/>
            <a:p>
              <a:endParaRPr lang="en-PK"/>
            </a:p>
          </p:txBody>
        </p:sp>
        <p:sp>
          <p:nvSpPr>
            <p:cNvPr id="39" name="TextBox 39"/>
            <p:cNvSpPr txBox="1"/>
            <p:nvPr/>
          </p:nvSpPr>
          <p:spPr>
            <a:xfrm>
              <a:off x="0" y="-95250"/>
              <a:ext cx="2379663" cy="130492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Only one bias type</a:t>
              </a:r>
            </a:p>
          </p:txBody>
        </p:sp>
      </p:grpSp>
      <p:grpSp>
        <p:nvGrpSpPr>
          <p:cNvPr id="40" name="Group 40"/>
          <p:cNvGrpSpPr/>
          <p:nvPr/>
        </p:nvGrpSpPr>
        <p:grpSpPr>
          <a:xfrm>
            <a:off x="7832824" y="4729677"/>
            <a:ext cx="9426476" cy="1720155"/>
            <a:chOff x="0" y="0"/>
            <a:chExt cx="12568635" cy="2293540"/>
          </a:xfrm>
        </p:grpSpPr>
        <p:sp>
          <p:nvSpPr>
            <p:cNvPr id="41" name="Freeform 41"/>
            <p:cNvSpPr/>
            <p:nvPr/>
          </p:nvSpPr>
          <p:spPr>
            <a:xfrm>
              <a:off x="0" y="0"/>
              <a:ext cx="12568682" cy="2293493"/>
            </a:xfrm>
            <a:custGeom>
              <a:avLst/>
              <a:gdLst/>
              <a:ahLst/>
              <a:cxnLst/>
              <a:rect l="l" t="t" r="r" b="b"/>
              <a:pathLst>
                <a:path w="12568682" h="2293493">
                  <a:moveTo>
                    <a:pt x="0" y="0"/>
                  </a:moveTo>
                  <a:lnTo>
                    <a:pt x="12568682" y="0"/>
                  </a:lnTo>
                  <a:lnTo>
                    <a:pt x="12568682" y="2293493"/>
                  </a:lnTo>
                  <a:lnTo>
                    <a:pt x="0" y="2293493"/>
                  </a:lnTo>
                  <a:close/>
                </a:path>
              </a:pathLst>
            </a:custGeom>
            <a:solidFill>
              <a:srgbClr val="FFFFFF">
                <a:alpha val="0"/>
              </a:srgbClr>
            </a:solidFill>
          </p:spPr>
          <p:txBody>
            <a:bodyPr/>
            <a:lstStyle/>
            <a:p>
              <a:endParaRPr lang="en-PK"/>
            </a:p>
          </p:txBody>
        </p:sp>
      </p:grpSp>
      <p:grpSp>
        <p:nvGrpSpPr>
          <p:cNvPr id="42" name="Group 42"/>
          <p:cNvGrpSpPr/>
          <p:nvPr/>
        </p:nvGrpSpPr>
        <p:grpSpPr>
          <a:xfrm>
            <a:off x="8116639" y="4909312"/>
            <a:ext cx="1784747" cy="1360885"/>
            <a:chOff x="0" y="0"/>
            <a:chExt cx="2379663" cy="1814513"/>
          </a:xfrm>
        </p:grpSpPr>
        <p:sp>
          <p:nvSpPr>
            <p:cNvPr id="43" name="Freeform 43"/>
            <p:cNvSpPr/>
            <p:nvPr/>
          </p:nvSpPr>
          <p:spPr>
            <a:xfrm>
              <a:off x="0" y="0"/>
              <a:ext cx="2379663" cy="1814513"/>
            </a:xfrm>
            <a:custGeom>
              <a:avLst/>
              <a:gdLst/>
              <a:ahLst/>
              <a:cxnLst/>
              <a:rect l="l" t="t" r="r" b="b"/>
              <a:pathLst>
                <a:path w="2379663" h="1814513">
                  <a:moveTo>
                    <a:pt x="0" y="0"/>
                  </a:moveTo>
                  <a:lnTo>
                    <a:pt x="2379663" y="0"/>
                  </a:lnTo>
                  <a:lnTo>
                    <a:pt x="2379663" y="1814513"/>
                  </a:lnTo>
                  <a:lnTo>
                    <a:pt x="0" y="1814513"/>
                  </a:lnTo>
                  <a:close/>
                </a:path>
              </a:pathLst>
            </a:custGeom>
            <a:solidFill>
              <a:srgbClr val="000000">
                <a:alpha val="0"/>
              </a:srgbClr>
            </a:solidFill>
          </p:spPr>
          <p:txBody>
            <a:bodyPr/>
            <a:lstStyle/>
            <a:p>
              <a:endParaRPr lang="en-PK"/>
            </a:p>
          </p:txBody>
        </p:sp>
        <p:sp>
          <p:nvSpPr>
            <p:cNvPr id="44" name="TextBox 44"/>
            <p:cNvSpPr txBox="1"/>
            <p:nvPr/>
          </p:nvSpPr>
          <p:spPr>
            <a:xfrm>
              <a:off x="0" y="-95250"/>
              <a:ext cx="2379663"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Devlin et al. (2019) – BERT</a:t>
              </a:r>
            </a:p>
          </p:txBody>
        </p:sp>
      </p:grpSp>
      <p:grpSp>
        <p:nvGrpSpPr>
          <p:cNvPr id="45" name="Group 45"/>
          <p:cNvGrpSpPr/>
          <p:nvPr/>
        </p:nvGrpSpPr>
        <p:grpSpPr>
          <a:xfrm>
            <a:off x="10477946" y="4909312"/>
            <a:ext cx="1779984" cy="1360885"/>
            <a:chOff x="0" y="0"/>
            <a:chExt cx="2373312" cy="1814513"/>
          </a:xfrm>
        </p:grpSpPr>
        <p:sp>
          <p:nvSpPr>
            <p:cNvPr id="46" name="Freeform 46"/>
            <p:cNvSpPr/>
            <p:nvPr/>
          </p:nvSpPr>
          <p:spPr>
            <a:xfrm>
              <a:off x="0" y="0"/>
              <a:ext cx="2373312" cy="1814513"/>
            </a:xfrm>
            <a:custGeom>
              <a:avLst/>
              <a:gdLst/>
              <a:ahLst/>
              <a:cxnLst/>
              <a:rect l="l" t="t" r="r" b="b"/>
              <a:pathLst>
                <a:path w="2373312" h="1814513">
                  <a:moveTo>
                    <a:pt x="0" y="0"/>
                  </a:moveTo>
                  <a:lnTo>
                    <a:pt x="2373312" y="0"/>
                  </a:lnTo>
                  <a:lnTo>
                    <a:pt x="2373312" y="1814513"/>
                  </a:lnTo>
                  <a:lnTo>
                    <a:pt x="0" y="1814513"/>
                  </a:lnTo>
                  <a:close/>
                </a:path>
              </a:pathLst>
            </a:custGeom>
            <a:solidFill>
              <a:srgbClr val="000000">
                <a:alpha val="0"/>
              </a:srgbClr>
            </a:solidFill>
          </p:spPr>
          <p:txBody>
            <a:bodyPr/>
            <a:lstStyle/>
            <a:p>
              <a:endParaRPr lang="en-PK"/>
            </a:p>
          </p:txBody>
        </p:sp>
        <p:sp>
          <p:nvSpPr>
            <p:cNvPr id="47" name="TextBox 47"/>
            <p:cNvSpPr txBox="1"/>
            <p:nvPr/>
          </p:nvSpPr>
          <p:spPr>
            <a:xfrm>
              <a:off x="0" y="-95250"/>
              <a:ext cx="2373312"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NLP contextual model</a:t>
              </a:r>
            </a:p>
          </p:txBody>
        </p:sp>
      </p:grpSp>
      <p:grpSp>
        <p:nvGrpSpPr>
          <p:cNvPr id="48" name="Group 48"/>
          <p:cNvGrpSpPr/>
          <p:nvPr/>
        </p:nvGrpSpPr>
        <p:grpSpPr>
          <a:xfrm>
            <a:off x="12834490" y="4909312"/>
            <a:ext cx="1779984" cy="1360885"/>
            <a:chOff x="0" y="0"/>
            <a:chExt cx="2373312" cy="1814513"/>
          </a:xfrm>
        </p:grpSpPr>
        <p:sp>
          <p:nvSpPr>
            <p:cNvPr id="49" name="Freeform 49"/>
            <p:cNvSpPr/>
            <p:nvPr/>
          </p:nvSpPr>
          <p:spPr>
            <a:xfrm>
              <a:off x="0" y="0"/>
              <a:ext cx="2373312" cy="1814513"/>
            </a:xfrm>
            <a:custGeom>
              <a:avLst/>
              <a:gdLst/>
              <a:ahLst/>
              <a:cxnLst/>
              <a:rect l="l" t="t" r="r" b="b"/>
              <a:pathLst>
                <a:path w="2373312" h="1814513">
                  <a:moveTo>
                    <a:pt x="0" y="0"/>
                  </a:moveTo>
                  <a:lnTo>
                    <a:pt x="2373312" y="0"/>
                  </a:lnTo>
                  <a:lnTo>
                    <a:pt x="2373312" y="1814513"/>
                  </a:lnTo>
                  <a:lnTo>
                    <a:pt x="0" y="1814513"/>
                  </a:lnTo>
                  <a:close/>
                </a:path>
              </a:pathLst>
            </a:custGeom>
            <a:solidFill>
              <a:srgbClr val="000000">
                <a:alpha val="0"/>
              </a:srgbClr>
            </a:solidFill>
          </p:spPr>
          <p:txBody>
            <a:bodyPr/>
            <a:lstStyle/>
            <a:p>
              <a:endParaRPr lang="en-PK"/>
            </a:p>
          </p:txBody>
        </p:sp>
        <p:sp>
          <p:nvSpPr>
            <p:cNvPr id="50" name="TextBox 50"/>
            <p:cNvSpPr txBox="1"/>
            <p:nvPr/>
          </p:nvSpPr>
          <p:spPr>
            <a:xfrm>
              <a:off x="0" y="-95250"/>
              <a:ext cx="2373312"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State-of-the-art embeddings</a:t>
              </a:r>
            </a:p>
          </p:txBody>
        </p:sp>
      </p:grpSp>
      <p:grpSp>
        <p:nvGrpSpPr>
          <p:cNvPr id="51" name="Group 51"/>
          <p:cNvGrpSpPr/>
          <p:nvPr/>
        </p:nvGrpSpPr>
        <p:grpSpPr>
          <a:xfrm>
            <a:off x="15191035" y="4909312"/>
            <a:ext cx="1784747" cy="1360885"/>
            <a:chOff x="0" y="0"/>
            <a:chExt cx="2379663" cy="1814513"/>
          </a:xfrm>
        </p:grpSpPr>
        <p:sp>
          <p:nvSpPr>
            <p:cNvPr id="52" name="Freeform 52"/>
            <p:cNvSpPr/>
            <p:nvPr/>
          </p:nvSpPr>
          <p:spPr>
            <a:xfrm>
              <a:off x="0" y="0"/>
              <a:ext cx="2379663" cy="1814513"/>
            </a:xfrm>
            <a:custGeom>
              <a:avLst/>
              <a:gdLst/>
              <a:ahLst/>
              <a:cxnLst/>
              <a:rect l="l" t="t" r="r" b="b"/>
              <a:pathLst>
                <a:path w="2379663" h="1814513">
                  <a:moveTo>
                    <a:pt x="0" y="0"/>
                  </a:moveTo>
                  <a:lnTo>
                    <a:pt x="2379663" y="0"/>
                  </a:lnTo>
                  <a:lnTo>
                    <a:pt x="2379663" y="1814513"/>
                  </a:lnTo>
                  <a:lnTo>
                    <a:pt x="0" y="1814513"/>
                  </a:lnTo>
                  <a:close/>
                </a:path>
              </a:pathLst>
            </a:custGeom>
            <a:solidFill>
              <a:srgbClr val="000000">
                <a:alpha val="0"/>
              </a:srgbClr>
            </a:solidFill>
          </p:spPr>
          <p:txBody>
            <a:bodyPr/>
            <a:lstStyle/>
            <a:p>
              <a:endParaRPr lang="en-PK"/>
            </a:p>
          </p:txBody>
        </p:sp>
        <p:sp>
          <p:nvSpPr>
            <p:cNvPr id="53" name="TextBox 53"/>
            <p:cNvSpPr txBox="1"/>
            <p:nvPr/>
          </p:nvSpPr>
          <p:spPr>
            <a:xfrm>
              <a:off x="0" y="-95250"/>
              <a:ext cx="2379663"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Computationally expensive</a:t>
              </a:r>
            </a:p>
          </p:txBody>
        </p:sp>
      </p:grpSp>
      <p:grpSp>
        <p:nvGrpSpPr>
          <p:cNvPr id="54" name="Group 54"/>
          <p:cNvGrpSpPr/>
          <p:nvPr/>
        </p:nvGrpSpPr>
        <p:grpSpPr>
          <a:xfrm>
            <a:off x="7874050" y="6365447"/>
            <a:ext cx="9426476" cy="1450588"/>
            <a:chOff x="0" y="0"/>
            <a:chExt cx="12568635" cy="1934117"/>
          </a:xfrm>
        </p:grpSpPr>
        <p:sp>
          <p:nvSpPr>
            <p:cNvPr id="55" name="Freeform 55"/>
            <p:cNvSpPr/>
            <p:nvPr/>
          </p:nvSpPr>
          <p:spPr>
            <a:xfrm>
              <a:off x="0" y="0"/>
              <a:ext cx="12568682" cy="1934132"/>
            </a:xfrm>
            <a:custGeom>
              <a:avLst/>
              <a:gdLst/>
              <a:ahLst/>
              <a:cxnLst/>
              <a:rect l="l" t="t" r="r" b="b"/>
              <a:pathLst>
                <a:path w="12568682" h="1934132">
                  <a:moveTo>
                    <a:pt x="0" y="0"/>
                  </a:moveTo>
                  <a:lnTo>
                    <a:pt x="12568682" y="0"/>
                  </a:lnTo>
                  <a:lnTo>
                    <a:pt x="12568682" y="1934132"/>
                  </a:lnTo>
                  <a:lnTo>
                    <a:pt x="0" y="1934132"/>
                  </a:lnTo>
                  <a:close/>
                </a:path>
              </a:pathLst>
            </a:custGeom>
            <a:solidFill>
              <a:srgbClr val="000000">
                <a:alpha val="0"/>
              </a:srgbClr>
            </a:solidFill>
          </p:spPr>
          <p:txBody>
            <a:bodyPr/>
            <a:lstStyle/>
            <a:p>
              <a:endParaRPr lang="en-PK"/>
            </a:p>
          </p:txBody>
        </p:sp>
      </p:grpSp>
      <p:grpSp>
        <p:nvGrpSpPr>
          <p:cNvPr id="56" name="Group 56"/>
          <p:cNvGrpSpPr/>
          <p:nvPr/>
        </p:nvGrpSpPr>
        <p:grpSpPr>
          <a:xfrm>
            <a:off x="7874050" y="6365447"/>
            <a:ext cx="2603896" cy="1366203"/>
            <a:chOff x="0" y="0"/>
            <a:chExt cx="3471862" cy="1821603"/>
          </a:xfrm>
        </p:grpSpPr>
        <p:sp>
          <p:nvSpPr>
            <p:cNvPr id="57" name="Freeform 57"/>
            <p:cNvSpPr/>
            <p:nvPr/>
          </p:nvSpPr>
          <p:spPr>
            <a:xfrm>
              <a:off x="0" y="0"/>
              <a:ext cx="3471862" cy="1821603"/>
            </a:xfrm>
            <a:custGeom>
              <a:avLst/>
              <a:gdLst/>
              <a:ahLst/>
              <a:cxnLst/>
              <a:rect l="l" t="t" r="r" b="b"/>
              <a:pathLst>
                <a:path w="3471862" h="1821603">
                  <a:moveTo>
                    <a:pt x="0" y="0"/>
                  </a:moveTo>
                  <a:lnTo>
                    <a:pt x="3471862" y="0"/>
                  </a:lnTo>
                  <a:lnTo>
                    <a:pt x="3471862" y="1821603"/>
                  </a:lnTo>
                  <a:lnTo>
                    <a:pt x="0" y="1821603"/>
                  </a:lnTo>
                  <a:close/>
                </a:path>
              </a:pathLst>
            </a:custGeom>
            <a:solidFill>
              <a:srgbClr val="000000">
                <a:alpha val="0"/>
              </a:srgbClr>
            </a:solidFill>
          </p:spPr>
          <p:txBody>
            <a:bodyPr/>
            <a:lstStyle/>
            <a:p>
              <a:endParaRPr lang="en-PK"/>
            </a:p>
          </p:txBody>
        </p:sp>
        <p:sp>
          <p:nvSpPr>
            <p:cNvPr id="58" name="TextBox 58"/>
            <p:cNvSpPr txBox="1"/>
            <p:nvPr/>
          </p:nvSpPr>
          <p:spPr>
            <a:xfrm>
              <a:off x="0" y="-95250"/>
              <a:ext cx="3471862" cy="191685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Priyanka &amp; Parveen (2024) – DeepSkillNER</a:t>
              </a:r>
            </a:p>
          </p:txBody>
        </p:sp>
      </p:grpSp>
      <p:grpSp>
        <p:nvGrpSpPr>
          <p:cNvPr id="59" name="Group 59"/>
          <p:cNvGrpSpPr/>
          <p:nvPr/>
        </p:nvGrpSpPr>
        <p:grpSpPr>
          <a:xfrm>
            <a:off x="10519172" y="6545082"/>
            <a:ext cx="2068116" cy="1366282"/>
            <a:chOff x="0" y="0"/>
            <a:chExt cx="2757488" cy="1821709"/>
          </a:xfrm>
        </p:grpSpPr>
        <p:sp>
          <p:nvSpPr>
            <p:cNvPr id="60" name="Freeform 60"/>
            <p:cNvSpPr/>
            <p:nvPr/>
          </p:nvSpPr>
          <p:spPr>
            <a:xfrm>
              <a:off x="0" y="0"/>
              <a:ext cx="2757488" cy="1821709"/>
            </a:xfrm>
            <a:custGeom>
              <a:avLst/>
              <a:gdLst/>
              <a:ahLst/>
              <a:cxnLst/>
              <a:rect l="l" t="t" r="r" b="b"/>
              <a:pathLst>
                <a:path w="2757488" h="1821709">
                  <a:moveTo>
                    <a:pt x="0" y="0"/>
                  </a:moveTo>
                  <a:lnTo>
                    <a:pt x="2757488" y="0"/>
                  </a:lnTo>
                  <a:lnTo>
                    <a:pt x="2757488" y="1821709"/>
                  </a:lnTo>
                  <a:lnTo>
                    <a:pt x="0" y="1821709"/>
                  </a:lnTo>
                  <a:close/>
                </a:path>
              </a:pathLst>
            </a:custGeom>
            <a:solidFill>
              <a:srgbClr val="000000">
                <a:alpha val="0"/>
              </a:srgbClr>
            </a:solidFill>
          </p:spPr>
          <p:txBody>
            <a:bodyPr/>
            <a:lstStyle/>
            <a:p>
              <a:endParaRPr lang="en-PK"/>
            </a:p>
          </p:txBody>
        </p:sp>
        <p:sp>
          <p:nvSpPr>
            <p:cNvPr id="61" name="TextBox 61"/>
            <p:cNvSpPr txBox="1"/>
            <p:nvPr/>
          </p:nvSpPr>
          <p:spPr>
            <a:xfrm>
              <a:off x="0" y="-95250"/>
              <a:ext cx="2757488" cy="1916959"/>
            </a:xfrm>
            <a:prstGeom prst="rect">
              <a:avLst/>
            </a:prstGeom>
          </p:spPr>
          <p:txBody>
            <a:bodyPr lIns="0" tIns="0" rIns="0" bIns="0" rtlCol="0" anchor="t"/>
            <a:lstStyle/>
            <a:p>
              <a:pPr algn="l">
                <a:lnSpc>
                  <a:spcPts val="3561"/>
                </a:lnSpc>
              </a:pPr>
              <a:r>
                <a:rPr lang="en-US" sz="2187">
                  <a:solidFill>
                    <a:srgbClr val="61615C"/>
                  </a:solidFill>
                  <a:latin typeface="Tomorrow"/>
                  <a:ea typeface="Tomorrow"/>
                  <a:cs typeface="Tomorrow"/>
                  <a:sym typeface="Tomorrow"/>
                </a:rPr>
                <a:t>Deep learning + NER</a:t>
              </a:r>
            </a:p>
            <a:p>
              <a:pPr algn="l">
                <a:lnSpc>
                  <a:spcPts val="3562"/>
                </a:lnSpc>
              </a:pPr>
              <a:endParaRPr lang="en-US" sz="2187">
                <a:solidFill>
                  <a:srgbClr val="61615C"/>
                </a:solidFill>
                <a:latin typeface="Tomorrow"/>
                <a:ea typeface="Tomorrow"/>
                <a:cs typeface="Tomorrow"/>
                <a:sym typeface="Tomorrow"/>
              </a:endParaRPr>
            </a:p>
          </p:txBody>
        </p:sp>
      </p:grpSp>
      <p:grpSp>
        <p:nvGrpSpPr>
          <p:cNvPr id="62" name="Group 62"/>
          <p:cNvGrpSpPr/>
          <p:nvPr/>
        </p:nvGrpSpPr>
        <p:grpSpPr>
          <a:xfrm>
            <a:off x="12875716" y="6545082"/>
            <a:ext cx="1779984" cy="918528"/>
            <a:chOff x="0" y="0"/>
            <a:chExt cx="2373312" cy="1224703"/>
          </a:xfrm>
        </p:grpSpPr>
        <p:sp>
          <p:nvSpPr>
            <p:cNvPr id="63" name="Freeform 63"/>
            <p:cNvSpPr/>
            <p:nvPr/>
          </p:nvSpPr>
          <p:spPr>
            <a:xfrm>
              <a:off x="0" y="0"/>
              <a:ext cx="2373312" cy="1224703"/>
            </a:xfrm>
            <a:custGeom>
              <a:avLst/>
              <a:gdLst/>
              <a:ahLst/>
              <a:cxnLst/>
              <a:rect l="l" t="t" r="r" b="b"/>
              <a:pathLst>
                <a:path w="2373312" h="1224703">
                  <a:moveTo>
                    <a:pt x="0" y="0"/>
                  </a:moveTo>
                  <a:lnTo>
                    <a:pt x="2373312" y="0"/>
                  </a:lnTo>
                  <a:lnTo>
                    <a:pt x="2373312" y="1224703"/>
                  </a:lnTo>
                  <a:lnTo>
                    <a:pt x="0" y="1224703"/>
                  </a:lnTo>
                  <a:close/>
                </a:path>
              </a:pathLst>
            </a:custGeom>
            <a:solidFill>
              <a:srgbClr val="000000">
                <a:alpha val="0"/>
              </a:srgbClr>
            </a:solidFill>
          </p:spPr>
          <p:txBody>
            <a:bodyPr/>
            <a:lstStyle/>
            <a:p>
              <a:endParaRPr lang="en-PK"/>
            </a:p>
          </p:txBody>
        </p:sp>
        <p:sp>
          <p:nvSpPr>
            <p:cNvPr id="64" name="TextBox 64"/>
            <p:cNvSpPr txBox="1"/>
            <p:nvPr/>
          </p:nvSpPr>
          <p:spPr>
            <a:xfrm>
              <a:off x="0" y="-95250"/>
              <a:ext cx="2373312" cy="131995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Strong skill extraction</a:t>
              </a:r>
            </a:p>
          </p:txBody>
        </p:sp>
      </p:grpSp>
      <p:grpSp>
        <p:nvGrpSpPr>
          <p:cNvPr id="65" name="Group 65"/>
          <p:cNvGrpSpPr/>
          <p:nvPr/>
        </p:nvGrpSpPr>
        <p:grpSpPr>
          <a:xfrm>
            <a:off x="14948000" y="6449832"/>
            <a:ext cx="2352526" cy="1366203"/>
            <a:chOff x="0" y="0"/>
            <a:chExt cx="3136702" cy="1821603"/>
          </a:xfrm>
        </p:grpSpPr>
        <p:sp>
          <p:nvSpPr>
            <p:cNvPr id="66" name="Freeform 66"/>
            <p:cNvSpPr/>
            <p:nvPr/>
          </p:nvSpPr>
          <p:spPr>
            <a:xfrm>
              <a:off x="0" y="0"/>
              <a:ext cx="3136702" cy="1821603"/>
            </a:xfrm>
            <a:custGeom>
              <a:avLst/>
              <a:gdLst/>
              <a:ahLst/>
              <a:cxnLst/>
              <a:rect l="l" t="t" r="r" b="b"/>
              <a:pathLst>
                <a:path w="3136702" h="1821603">
                  <a:moveTo>
                    <a:pt x="0" y="0"/>
                  </a:moveTo>
                  <a:lnTo>
                    <a:pt x="3136702" y="0"/>
                  </a:lnTo>
                  <a:lnTo>
                    <a:pt x="3136702" y="1821603"/>
                  </a:lnTo>
                  <a:lnTo>
                    <a:pt x="0" y="1821603"/>
                  </a:lnTo>
                  <a:close/>
                </a:path>
              </a:pathLst>
            </a:custGeom>
            <a:solidFill>
              <a:srgbClr val="000000">
                <a:alpha val="0"/>
              </a:srgbClr>
            </a:solidFill>
          </p:spPr>
          <p:txBody>
            <a:bodyPr/>
            <a:lstStyle/>
            <a:p>
              <a:endParaRPr lang="en-PK"/>
            </a:p>
          </p:txBody>
        </p:sp>
        <p:sp>
          <p:nvSpPr>
            <p:cNvPr id="67" name="TextBox 67"/>
            <p:cNvSpPr txBox="1"/>
            <p:nvPr/>
          </p:nvSpPr>
          <p:spPr>
            <a:xfrm>
              <a:off x="0" y="-95250"/>
              <a:ext cx="3136702" cy="191685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No integration testing with HR tools</a:t>
              </a:r>
            </a:p>
          </p:txBody>
        </p:sp>
      </p:grpSp>
      <p:grpSp>
        <p:nvGrpSpPr>
          <p:cNvPr id="68" name="Group 68"/>
          <p:cNvGrpSpPr/>
          <p:nvPr/>
        </p:nvGrpSpPr>
        <p:grpSpPr>
          <a:xfrm>
            <a:off x="7874050" y="7631974"/>
            <a:ext cx="9426476" cy="1720155"/>
            <a:chOff x="0" y="0"/>
            <a:chExt cx="12568635" cy="2293540"/>
          </a:xfrm>
        </p:grpSpPr>
        <p:sp>
          <p:nvSpPr>
            <p:cNvPr id="69" name="Freeform 69"/>
            <p:cNvSpPr/>
            <p:nvPr/>
          </p:nvSpPr>
          <p:spPr>
            <a:xfrm>
              <a:off x="0" y="0"/>
              <a:ext cx="12568682" cy="2293493"/>
            </a:xfrm>
            <a:custGeom>
              <a:avLst/>
              <a:gdLst/>
              <a:ahLst/>
              <a:cxnLst/>
              <a:rect l="l" t="t" r="r" b="b"/>
              <a:pathLst>
                <a:path w="12568682" h="2293493">
                  <a:moveTo>
                    <a:pt x="0" y="0"/>
                  </a:moveTo>
                  <a:lnTo>
                    <a:pt x="12568682" y="0"/>
                  </a:lnTo>
                  <a:lnTo>
                    <a:pt x="12568682" y="2293493"/>
                  </a:lnTo>
                  <a:lnTo>
                    <a:pt x="0" y="2293493"/>
                  </a:lnTo>
                  <a:close/>
                </a:path>
              </a:pathLst>
            </a:custGeom>
            <a:solidFill>
              <a:srgbClr val="FFFFFF">
                <a:alpha val="0"/>
              </a:srgbClr>
            </a:solidFill>
          </p:spPr>
          <p:txBody>
            <a:bodyPr/>
            <a:lstStyle/>
            <a:p>
              <a:endParaRPr lang="en-PK"/>
            </a:p>
          </p:txBody>
        </p:sp>
      </p:grpSp>
      <p:grpSp>
        <p:nvGrpSpPr>
          <p:cNvPr id="70" name="Group 70"/>
          <p:cNvGrpSpPr/>
          <p:nvPr/>
        </p:nvGrpSpPr>
        <p:grpSpPr>
          <a:xfrm>
            <a:off x="8157865" y="7811609"/>
            <a:ext cx="1784747" cy="1360885"/>
            <a:chOff x="0" y="0"/>
            <a:chExt cx="2379663" cy="1814513"/>
          </a:xfrm>
        </p:grpSpPr>
        <p:sp>
          <p:nvSpPr>
            <p:cNvPr id="71" name="Freeform 71"/>
            <p:cNvSpPr/>
            <p:nvPr/>
          </p:nvSpPr>
          <p:spPr>
            <a:xfrm>
              <a:off x="0" y="0"/>
              <a:ext cx="2379663" cy="1814513"/>
            </a:xfrm>
            <a:custGeom>
              <a:avLst/>
              <a:gdLst/>
              <a:ahLst/>
              <a:cxnLst/>
              <a:rect l="l" t="t" r="r" b="b"/>
              <a:pathLst>
                <a:path w="2379663" h="1814513">
                  <a:moveTo>
                    <a:pt x="0" y="0"/>
                  </a:moveTo>
                  <a:lnTo>
                    <a:pt x="2379663" y="0"/>
                  </a:lnTo>
                  <a:lnTo>
                    <a:pt x="2379663" y="1814513"/>
                  </a:lnTo>
                  <a:lnTo>
                    <a:pt x="0" y="1814513"/>
                  </a:lnTo>
                  <a:close/>
                </a:path>
              </a:pathLst>
            </a:custGeom>
            <a:solidFill>
              <a:srgbClr val="000000">
                <a:alpha val="0"/>
              </a:srgbClr>
            </a:solidFill>
          </p:spPr>
          <p:txBody>
            <a:bodyPr/>
            <a:lstStyle/>
            <a:p>
              <a:endParaRPr lang="en-PK"/>
            </a:p>
          </p:txBody>
        </p:sp>
        <p:sp>
          <p:nvSpPr>
            <p:cNvPr id="72" name="TextBox 72"/>
            <p:cNvSpPr txBox="1"/>
            <p:nvPr/>
          </p:nvSpPr>
          <p:spPr>
            <a:xfrm>
              <a:off x="0" y="-95250"/>
              <a:ext cx="2379663"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Moore et al. (2023)</a:t>
              </a:r>
            </a:p>
          </p:txBody>
        </p:sp>
      </p:grpSp>
      <p:grpSp>
        <p:nvGrpSpPr>
          <p:cNvPr id="73" name="Group 73"/>
          <p:cNvGrpSpPr/>
          <p:nvPr/>
        </p:nvGrpSpPr>
        <p:grpSpPr>
          <a:xfrm>
            <a:off x="10519172" y="7811609"/>
            <a:ext cx="1779984" cy="1360885"/>
            <a:chOff x="0" y="0"/>
            <a:chExt cx="2373312" cy="1814513"/>
          </a:xfrm>
        </p:grpSpPr>
        <p:sp>
          <p:nvSpPr>
            <p:cNvPr id="74" name="Freeform 74"/>
            <p:cNvSpPr/>
            <p:nvPr/>
          </p:nvSpPr>
          <p:spPr>
            <a:xfrm>
              <a:off x="0" y="0"/>
              <a:ext cx="2373312" cy="1814513"/>
            </a:xfrm>
            <a:custGeom>
              <a:avLst/>
              <a:gdLst/>
              <a:ahLst/>
              <a:cxnLst/>
              <a:rect l="l" t="t" r="r" b="b"/>
              <a:pathLst>
                <a:path w="2373312" h="1814513">
                  <a:moveTo>
                    <a:pt x="0" y="0"/>
                  </a:moveTo>
                  <a:lnTo>
                    <a:pt x="2373312" y="0"/>
                  </a:lnTo>
                  <a:lnTo>
                    <a:pt x="2373312" y="1814513"/>
                  </a:lnTo>
                  <a:lnTo>
                    <a:pt x="0" y="1814513"/>
                  </a:lnTo>
                  <a:close/>
                </a:path>
              </a:pathLst>
            </a:custGeom>
            <a:solidFill>
              <a:srgbClr val="000000">
                <a:alpha val="0"/>
              </a:srgbClr>
            </a:solidFill>
          </p:spPr>
          <p:txBody>
            <a:bodyPr/>
            <a:lstStyle/>
            <a:p>
              <a:endParaRPr lang="en-PK"/>
            </a:p>
          </p:txBody>
        </p:sp>
        <p:sp>
          <p:nvSpPr>
            <p:cNvPr id="75" name="TextBox 75"/>
            <p:cNvSpPr txBox="1"/>
            <p:nvPr/>
          </p:nvSpPr>
          <p:spPr>
            <a:xfrm>
              <a:off x="0" y="-95250"/>
              <a:ext cx="2373312"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Human bias eval</a:t>
              </a:r>
            </a:p>
          </p:txBody>
        </p:sp>
      </p:grpSp>
      <p:grpSp>
        <p:nvGrpSpPr>
          <p:cNvPr id="76" name="Group 76"/>
          <p:cNvGrpSpPr/>
          <p:nvPr/>
        </p:nvGrpSpPr>
        <p:grpSpPr>
          <a:xfrm>
            <a:off x="12875716" y="7811609"/>
            <a:ext cx="1779984" cy="1360885"/>
            <a:chOff x="0" y="0"/>
            <a:chExt cx="2373312" cy="1814513"/>
          </a:xfrm>
        </p:grpSpPr>
        <p:sp>
          <p:nvSpPr>
            <p:cNvPr id="77" name="Freeform 77"/>
            <p:cNvSpPr/>
            <p:nvPr/>
          </p:nvSpPr>
          <p:spPr>
            <a:xfrm>
              <a:off x="0" y="0"/>
              <a:ext cx="2373312" cy="1814513"/>
            </a:xfrm>
            <a:custGeom>
              <a:avLst/>
              <a:gdLst/>
              <a:ahLst/>
              <a:cxnLst/>
              <a:rect l="l" t="t" r="r" b="b"/>
              <a:pathLst>
                <a:path w="2373312" h="1814513">
                  <a:moveTo>
                    <a:pt x="0" y="0"/>
                  </a:moveTo>
                  <a:lnTo>
                    <a:pt x="2373312" y="0"/>
                  </a:lnTo>
                  <a:lnTo>
                    <a:pt x="2373312" y="1814513"/>
                  </a:lnTo>
                  <a:lnTo>
                    <a:pt x="0" y="1814513"/>
                  </a:lnTo>
                  <a:close/>
                </a:path>
              </a:pathLst>
            </a:custGeom>
            <a:solidFill>
              <a:srgbClr val="000000">
                <a:alpha val="0"/>
              </a:srgbClr>
            </a:solidFill>
          </p:spPr>
          <p:txBody>
            <a:bodyPr/>
            <a:lstStyle/>
            <a:p>
              <a:endParaRPr lang="en-PK"/>
            </a:p>
          </p:txBody>
        </p:sp>
        <p:sp>
          <p:nvSpPr>
            <p:cNvPr id="78" name="TextBox 78"/>
            <p:cNvSpPr txBox="1"/>
            <p:nvPr/>
          </p:nvSpPr>
          <p:spPr>
            <a:xfrm>
              <a:off x="0" y="-95250"/>
              <a:ext cx="2373312" cy="190976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Real-world HR data</a:t>
              </a:r>
            </a:p>
          </p:txBody>
        </p:sp>
      </p:grpSp>
      <p:grpSp>
        <p:nvGrpSpPr>
          <p:cNvPr id="79" name="Group 79"/>
          <p:cNvGrpSpPr/>
          <p:nvPr/>
        </p:nvGrpSpPr>
        <p:grpSpPr>
          <a:xfrm>
            <a:off x="15232261" y="7811609"/>
            <a:ext cx="1784747" cy="1366202"/>
            <a:chOff x="0" y="0"/>
            <a:chExt cx="2379663" cy="1821603"/>
          </a:xfrm>
        </p:grpSpPr>
        <p:sp>
          <p:nvSpPr>
            <p:cNvPr id="80" name="Freeform 80"/>
            <p:cNvSpPr/>
            <p:nvPr/>
          </p:nvSpPr>
          <p:spPr>
            <a:xfrm>
              <a:off x="0" y="0"/>
              <a:ext cx="2379663" cy="1821603"/>
            </a:xfrm>
            <a:custGeom>
              <a:avLst/>
              <a:gdLst/>
              <a:ahLst/>
              <a:cxnLst/>
              <a:rect l="l" t="t" r="r" b="b"/>
              <a:pathLst>
                <a:path w="2379663" h="1821603">
                  <a:moveTo>
                    <a:pt x="0" y="0"/>
                  </a:moveTo>
                  <a:lnTo>
                    <a:pt x="2379663" y="0"/>
                  </a:lnTo>
                  <a:lnTo>
                    <a:pt x="2379663" y="1821603"/>
                  </a:lnTo>
                  <a:lnTo>
                    <a:pt x="0" y="1821603"/>
                  </a:lnTo>
                  <a:close/>
                </a:path>
              </a:pathLst>
            </a:custGeom>
            <a:solidFill>
              <a:srgbClr val="000000">
                <a:alpha val="0"/>
              </a:srgbClr>
            </a:solidFill>
          </p:spPr>
          <p:txBody>
            <a:bodyPr/>
            <a:lstStyle/>
            <a:p>
              <a:endParaRPr lang="en-PK"/>
            </a:p>
          </p:txBody>
        </p:sp>
        <p:sp>
          <p:nvSpPr>
            <p:cNvPr id="81" name="TextBox 81"/>
            <p:cNvSpPr txBox="1"/>
            <p:nvPr/>
          </p:nvSpPr>
          <p:spPr>
            <a:xfrm>
              <a:off x="0" y="-95250"/>
              <a:ext cx="2379663" cy="191685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Not automated system</a:t>
              </a:r>
            </a:p>
          </p:txBody>
        </p:sp>
      </p:grpSp>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FEFEF"/>
            </a:solidFill>
          </p:spPr>
          <p:txBody>
            <a:bodyPr/>
            <a:lstStyle/>
            <a:p>
              <a:endParaRPr lang="en-PK"/>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CFCFC"/>
            </a:solidFill>
          </p:spPr>
          <p:txBody>
            <a:bodyPr/>
            <a:lstStyle/>
            <a:p>
              <a:endParaRPr lang="en-PK"/>
            </a:p>
          </p:txBody>
        </p:sp>
      </p:grpSp>
      <p:grpSp>
        <p:nvGrpSpPr>
          <p:cNvPr id="6" name="Group 6"/>
          <p:cNvGrpSpPr/>
          <p:nvPr/>
        </p:nvGrpSpPr>
        <p:grpSpPr>
          <a:xfrm>
            <a:off x="7859762" y="1028700"/>
            <a:ext cx="7962570" cy="1204659"/>
            <a:chOff x="0" y="0"/>
            <a:chExt cx="10616760" cy="1606211"/>
          </a:xfrm>
        </p:grpSpPr>
        <p:sp>
          <p:nvSpPr>
            <p:cNvPr id="7" name="Freeform 7"/>
            <p:cNvSpPr/>
            <p:nvPr/>
          </p:nvSpPr>
          <p:spPr>
            <a:xfrm>
              <a:off x="0" y="0"/>
              <a:ext cx="10616760" cy="1606211"/>
            </a:xfrm>
            <a:custGeom>
              <a:avLst/>
              <a:gdLst/>
              <a:ahLst/>
              <a:cxnLst/>
              <a:rect l="l" t="t" r="r" b="b"/>
              <a:pathLst>
                <a:path w="10616760" h="1606211">
                  <a:moveTo>
                    <a:pt x="0" y="0"/>
                  </a:moveTo>
                  <a:lnTo>
                    <a:pt x="10616760" y="0"/>
                  </a:lnTo>
                  <a:lnTo>
                    <a:pt x="10616760" y="1606211"/>
                  </a:lnTo>
                  <a:lnTo>
                    <a:pt x="0" y="1606211"/>
                  </a:lnTo>
                  <a:close/>
                </a:path>
              </a:pathLst>
            </a:custGeom>
            <a:solidFill>
              <a:srgbClr val="000000">
                <a:alpha val="0"/>
              </a:srgbClr>
            </a:solidFill>
          </p:spPr>
          <p:txBody>
            <a:bodyPr/>
            <a:lstStyle/>
            <a:p>
              <a:endParaRPr lang="en-PK"/>
            </a:p>
          </p:txBody>
        </p:sp>
        <p:sp>
          <p:nvSpPr>
            <p:cNvPr id="8" name="TextBox 8"/>
            <p:cNvSpPr txBox="1"/>
            <p:nvPr/>
          </p:nvSpPr>
          <p:spPr>
            <a:xfrm>
              <a:off x="0" y="-28575"/>
              <a:ext cx="10616760" cy="1634786"/>
            </a:xfrm>
            <a:prstGeom prst="rect">
              <a:avLst/>
            </a:prstGeom>
          </p:spPr>
          <p:txBody>
            <a:bodyPr lIns="0" tIns="0" rIns="0" bIns="0" rtlCol="0" anchor="t"/>
            <a:lstStyle/>
            <a:p>
              <a:pPr algn="l">
                <a:lnSpc>
                  <a:spcPts val="6937"/>
                </a:lnSpc>
              </a:pPr>
              <a:r>
                <a:rPr lang="en-US" sz="5562" b="1">
                  <a:solidFill>
                    <a:srgbClr val="1D1D1B"/>
                  </a:solidFill>
                  <a:latin typeface="Tomorrow Bold"/>
                  <a:ea typeface="Tomorrow Bold"/>
                  <a:cs typeface="Tomorrow Bold"/>
                  <a:sym typeface="Tomorrow Bold"/>
                </a:rPr>
                <a:t>Critical Discussion:</a:t>
              </a:r>
            </a:p>
          </p:txBody>
        </p:sp>
      </p:grpSp>
      <p:grpSp>
        <p:nvGrpSpPr>
          <p:cNvPr id="9" name="Group 9"/>
          <p:cNvGrpSpPr/>
          <p:nvPr/>
        </p:nvGrpSpPr>
        <p:grpSpPr>
          <a:xfrm>
            <a:off x="7753425" y="3616453"/>
            <a:ext cx="637878" cy="637878"/>
            <a:chOff x="0" y="0"/>
            <a:chExt cx="850503" cy="850503"/>
          </a:xfrm>
        </p:grpSpPr>
        <p:sp>
          <p:nvSpPr>
            <p:cNvPr id="10" name="Freeform 10"/>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grpSp>
        <p:nvGrpSpPr>
          <p:cNvPr id="11" name="Group 11"/>
          <p:cNvGrpSpPr/>
          <p:nvPr/>
        </p:nvGrpSpPr>
        <p:grpSpPr>
          <a:xfrm>
            <a:off x="7859762" y="3545610"/>
            <a:ext cx="425202" cy="531614"/>
            <a:chOff x="0" y="0"/>
            <a:chExt cx="566937" cy="708818"/>
          </a:xfrm>
        </p:grpSpPr>
        <p:sp>
          <p:nvSpPr>
            <p:cNvPr id="12" name="Freeform 12"/>
            <p:cNvSpPr/>
            <p:nvPr/>
          </p:nvSpPr>
          <p:spPr>
            <a:xfrm>
              <a:off x="0" y="0"/>
              <a:ext cx="566937" cy="708818"/>
            </a:xfrm>
            <a:custGeom>
              <a:avLst/>
              <a:gdLst/>
              <a:ahLst/>
              <a:cxnLst/>
              <a:rect l="l" t="t" r="r" b="b"/>
              <a:pathLst>
                <a:path w="566937" h="708818">
                  <a:moveTo>
                    <a:pt x="0" y="0"/>
                  </a:moveTo>
                  <a:lnTo>
                    <a:pt x="566937" y="0"/>
                  </a:lnTo>
                  <a:lnTo>
                    <a:pt x="566937" y="708818"/>
                  </a:lnTo>
                  <a:lnTo>
                    <a:pt x="0" y="708818"/>
                  </a:lnTo>
                  <a:close/>
                </a:path>
              </a:pathLst>
            </a:custGeom>
            <a:solidFill>
              <a:srgbClr val="000000">
                <a:alpha val="0"/>
              </a:srgbClr>
            </a:solidFill>
          </p:spPr>
          <p:txBody>
            <a:bodyPr/>
            <a:lstStyle/>
            <a:p>
              <a:endParaRPr lang="en-PK"/>
            </a:p>
          </p:txBody>
        </p:sp>
        <p:sp>
          <p:nvSpPr>
            <p:cNvPr id="13" name="TextBox 13"/>
            <p:cNvSpPr txBox="1"/>
            <p:nvPr/>
          </p:nvSpPr>
          <p:spPr>
            <a:xfrm>
              <a:off x="0" y="57150"/>
              <a:ext cx="566937" cy="651668"/>
            </a:xfrm>
            <a:prstGeom prst="rect">
              <a:avLst/>
            </a:prstGeom>
          </p:spPr>
          <p:txBody>
            <a:bodyPr lIns="0" tIns="0" rIns="0" bIns="0" rtlCol="0" anchor="t"/>
            <a:lstStyle/>
            <a:p>
              <a:pPr algn="ctr">
                <a:lnSpc>
                  <a:spcPts val="3312"/>
                </a:lnSpc>
              </a:pPr>
              <a:r>
                <a:rPr lang="en-US" sz="3312" b="1">
                  <a:solidFill>
                    <a:srgbClr val="61615C"/>
                  </a:solidFill>
                  <a:latin typeface="Tomorrow Bold"/>
                  <a:ea typeface="Tomorrow Bold"/>
                  <a:cs typeface="Tomorrow Bold"/>
                  <a:sym typeface="Tomorrow Bold"/>
                </a:rPr>
                <a:t>1</a:t>
              </a:r>
            </a:p>
          </p:txBody>
        </p:sp>
      </p:grpSp>
      <p:grpSp>
        <p:nvGrpSpPr>
          <p:cNvPr id="14" name="Group 14"/>
          <p:cNvGrpSpPr/>
          <p:nvPr/>
        </p:nvGrpSpPr>
        <p:grpSpPr>
          <a:xfrm>
            <a:off x="8674820" y="3492479"/>
            <a:ext cx="3659684" cy="885825"/>
            <a:chOff x="0" y="0"/>
            <a:chExt cx="4879578" cy="1181100"/>
          </a:xfrm>
        </p:grpSpPr>
        <p:sp>
          <p:nvSpPr>
            <p:cNvPr id="15" name="Freeform 15"/>
            <p:cNvSpPr/>
            <p:nvPr/>
          </p:nvSpPr>
          <p:spPr>
            <a:xfrm>
              <a:off x="0" y="0"/>
              <a:ext cx="4879579" cy="1181100"/>
            </a:xfrm>
            <a:custGeom>
              <a:avLst/>
              <a:gdLst/>
              <a:ahLst/>
              <a:cxnLst/>
              <a:rect l="l" t="t" r="r" b="b"/>
              <a:pathLst>
                <a:path w="4879579" h="1181100">
                  <a:moveTo>
                    <a:pt x="0" y="0"/>
                  </a:moveTo>
                  <a:lnTo>
                    <a:pt x="4879579" y="0"/>
                  </a:lnTo>
                  <a:lnTo>
                    <a:pt x="4879579" y="1181100"/>
                  </a:lnTo>
                  <a:lnTo>
                    <a:pt x="0" y="1181100"/>
                  </a:lnTo>
                  <a:close/>
                </a:path>
              </a:pathLst>
            </a:custGeom>
            <a:solidFill>
              <a:srgbClr val="000000">
                <a:alpha val="0"/>
              </a:srgbClr>
            </a:solidFill>
          </p:spPr>
          <p:txBody>
            <a:bodyPr/>
            <a:lstStyle/>
            <a:p>
              <a:endParaRPr lang="en-PK"/>
            </a:p>
          </p:txBody>
        </p:sp>
        <p:sp>
          <p:nvSpPr>
            <p:cNvPr id="16" name="TextBox 16"/>
            <p:cNvSpPr txBox="1"/>
            <p:nvPr/>
          </p:nvSpPr>
          <p:spPr>
            <a:xfrm>
              <a:off x="0" y="-19050"/>
              <a:ext cx="4879578" cy="1200150"/>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ATS uses</a:t>
              </a:r>
            </a:p>
          </p:txBody>
        </p:sp>
      </p:grpSp>
      <p:grpSp>
        <p:nvGrpSpPr>
          <p:cNvPr id="17" name="Group 17"/>
          <p:cNvGrpSpPr/>
          <p:nvPr/>
        </p:nvGrpSpPr>
        <p:grpSpPr>
          <a:xfrm>
            <a:off x="8674820" y="4548414"/>
            <a:ext cx="3659684" cy="1366282"/>
            <a:chOff x="0" y="0"/>
            <a:chExt cx="4879578" cy="1821709"/>
          </a:xfrm>
        </p:grpSpPr>
        <p:sp>
          <p:nvSpPr>
            <p:cNvPr id="18" name="Freeform 18"/>
            <p:cNvSpPr/>
            <p:nvPr/>
          </p:nvSpPr>
          <p:spPr>
            <a:xfrm>
              <a:off x="0" y="0"/>
              <a:ext cx="4879579" cy="1821709"/>
            </a:xfrm>
            <a:custGeom>
              <a:avLst/>
              <a:gdLst/>
              <a:ahLst/>
              <a:cxnLst/>
              <a:rect l="l" t="t" r="r" b="b"/>
              <a:pathLst>
                <a:path w="4879579" h="1821709">
                  <a:moveTo>
                    <a:pt x="0" y="0"/>
                  </a:moveTo>
                  <a:lnTo>
                    <a:pt x="4879579" y="0"/>
                  </a:lnTo>
                  <a:lnTo>
                    <a:pt x="4879579" y="1821709"/>
                  </a:lnTo>
                  <a:lnTo>
                    <a:pt x="0" y="1821709"/>
                  </a:lnTo>
                  <a:close/>
                </a:path>
              </a:pathLst>
            </a:custGeom>
            <a:solidFill>
              <a:srgbClr val="000000">
                <a:alpha val="0"/>
              </a:srgbClr>
            </a:solidFill>
          </p:spPr>
          <p:txBody>
            <a:bodyPr/>
            <a:lstStyle/>
            <a:p>
              <a:endParaRPr lang="en-PK"/>
            </a:p>
          </p:txBody>
        </p:sp>
        <p:sp>
          <p:nvSpPr>
            <p:cNvPr id="19" name="TextBox 19"/>
            <p:cNvSpPr txBox="1"/>
            <p:nvPr/>
          </p:nvSpPr>
          <p:spPr>
            <a:xfrm>
              <a:off x="0" y="-95250"/>
              <a:ext cx="4879578" cy="1916959"/>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keyword filters, ignoring semantic context.</a:t>
              </a:r>
            </a:p>
            <a:p>
              <a:pPr algn="l">
                <a:lnSpc>
                  <a:spcPts val="3561"/>
                </a:lnSpc>
              </a:pPr>
              <a:endParaRPr lang="en-US" sz="2187">
                <a:solidFill>
                  <a:srgbClr val="61615C"/>
                </a:solidFill>
                <a:latin typeface="Tomorrow"/>
                <a:ea typeface="Tomorrow"/>
                <a:cs typeface="Tomorrow"/>
                <a:sym typeface="Tomorrow"/>
              </a:endParaRPr>
            </a:p>
          </p:txBody>
        </p:sp>
      </p:grpSp>
      <p:grpSp>
        <p:nvGrpSpPr>
          <p:cNvPr id="20" name="Group 20"/>
          <p:cNvGrpSpPr/>
          <p:nvPr/>
        </p:nvGrpSpPr>
        <p:grpSpPr>
          <a:xfrm>
            <a:off x="12620254" y="3616453"/>
            <a:ext cx="637878" cy="637878"/>
            <a:chOff x="0" y="0"/>
            <a:chExt cx="850503" cy="850503"/>
          </a:xfrm>
        </p:grpSpPr>
        <p:sp>
          <p:nvSpPr>
            <p:cNvPr id="21" name="Freeform 21"/>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grpSp>
        <p:nvGrpSpPr>
          <p:cNvPr id="22" name="Group 22"/>
          <p:cNvGrpSpPr/>
          <p:nvPr/>
        </p:nvGrpSpPr>
        <p:grpSpPr>
          <a:xfrm>
            <a:off x="12724359" y="3545610"/>
            <a:ext cx="425203" cy="531614"/>
            <a:chOff x="0" y="0"/>
            <a:chExt cx="566937" cy="708818"/>
          </a:xfrm>
        </p:grpSpPr>
        <p:sp>
          <p:nvSpPr>
            <p:cNvPr id="23" name="Freeform 23"/>
            <p:cNvSpPr/>
            <p:nvPr/>
          </p:nvSpPr>
          <p:spPr>
            <a:xfrm>
              <a:off x="0" y="0"/>
              <a:ext cx="566937" cy="708818"/>
            </a:xfrm>
            <a:custGeom>
              <a:avLst/>
              <a:gdLst/>
              <a:ahLst/>
              <a:cxnLst/>
              <a:rect l="l" t="t" r="r" b="b"/>
              <a:pathLst>
                <a:path w="566937" h="708818">
                  <a:moveTo>
                    <a:pt x="0" y="0"/>
                  </a:moveTo>
                  <a:lnTo>
                    <a:pt x="566937" y="0"/>
                  </a:lnTo>
                  <a:lnTo>
                    <a:pt x="566937" y="708818"/>
                  </a:lnTo>
                  <a:lnTo>
                    <a:pt x="0" y="708818"/>
                  </a:lnTo>
                  <a:close/>
                </a:path>
              </a:pathLst>
            </a:custGeom>
            <a:solidFill>
              <a:srgbClr val="000000">
                <a:alpha val="0"/>
              </a:srgbClr>
            </a:solidFill>
          </p:spPr>
          <p:txBody>
            <a:bodyPr/>
            <a:lstStyle/>
            <a:p>
              <a:endParaRPr lang="en-PK"/>
            </a:p>
          </p:txBody>
        </p:sp>
        <p:sp>
          <p:nvSpPr>
            <p:cNvPr id="24" name="TextBox 24"/>
            <p:cNvSpPr txBox="1"/>
            <p:nvPr/>
          </p:nvSpPr>
          <p:spPr>
            <a:xfrm>
              <a:off x="0" y="57150"/>
              <a:ext cx="566937" cy="651668"/>
            </a:xfrm>
            <a:prstGeom prst="rect">
              <a:avLst/>
            </a:prstGeom>
          </p:spPr>
          <p:txBody>
            <a:bodyPr lIns="0" tIns="0" rIns="0" bIns="0" rtlCol="0" anchor="t"/>
            <a:lstStyle/>
            <a:p>
              <a:pPr algn="ctr">
                <a:lnSpc>
                  <a:spcPts val="3312"/>
                </a:lnSpc>
              </a:pPr>
              <a:r>
                <a:rPr lang="en-US" sz="3312" b="1">
                  <a:solidFill>
                    <a:srgbClr val="61615C"/>
                  </a:solidFill>
                  <a:latin typeface="Tomorrow Bold"/>
                  <a:ea typeface="Tomorrow Bold"/>
                  <a:cs typeface="Tomorrow Bold"/>
                  <a:sym typeface="Tomorrow Bold"/>
                </a:rPr>
                <a:t>2</a:t>
              </a:r>
            </a:p>
          </p:txBody>
        </p:sp>
      </p:grpSp>
      <p:grpSp>
        <p:nvGrpSpPr>
          <p:cNvPr id="25" name="Group 25"/>
          <p:cNvGrpSpPr/>
          <p:nvPr/>
        </p:nvGrpSpPr>
        <p:grpSpPr>
          <a:xfrm>
            <a:off x="13539416" y="3535795"/>
            <a:ext cx="3659684" cy="1607705"/>
            <a:chOff x="0" y="0"/>
            <a:chExt cx="4879578" cy="2143607"/>
          </a:xfrm>
        </p:grpSpPr>
        <p:sp>
          <p:nvSpPr>
            <p:cNvPr id="26" name="Freeform 26"/>
            <p:cNvSpPr/>
            <p:nvPr/>
          </p:nvSpPr>
          <p:spPr>
            <a:xfrm>
              <a:off x="0" y="0"/>
              <a:ext cx="4879579" cy="2143607"/>
            </a:xfrm>
            <a:custGeom>
              <a:avLst/>
              <a:gdLst/>
              <a:ahLst/>
              <a:cxnLst/>
              <a:rect l="l" t="t" r="r" b="b"/>
              <a:pathLst>
                <a:path w="4879579" h="2143607">
                  <a:moveTo>
                    <a:pt x="0" y="0"/>
                  </a:moveTo>
                  <a:lnTo>
                    <a:pt x="4879579" y="0"/>
                  </a:lnTo>
                  <a:lnTo>
                    <a:pt x="4879579" y="2143607"/>
                  </a:lnTo>
                  <a:lnTo>
                    <a:pt x="0" y="2143607"/>
                  </a:lnTo>
                  <a:close/>
                </a:path>
              </a:pathLst>
            </a:custGeom>
            <a:solidFill>
              <a:srgbClr val="000000">
                <a:alpha val="0"/>
              </a:srgbClr>
            </a:solidFill>
          </p:spPr>
          <p:txBody>
            <a:bodyPr/>
            <a:lstStyle/>
            <a:p>
              <a:endParaRPr lang="en-PK"/>
            </a:p>
          </p:txBody>
        </p:sp>
        <p:sp>
          <p:nvSpPr>
            <p:cNvPr id="27" name="TextBox 27"/>
            <p:cNvSpPr txBox="1"/>
            <p:nvPr/>
          </p:nvSpPr>
          <p:spPr>
            <a:xfrm>
              <a:off x="0" y="-19050"/>
              <a:ext cx="4879578" cy="216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 Underdeveloped areas.</a:t>
              </a:r>
            </a:p>
          </p:txBody>
        </p:sp>
      </p:grpSp>
      <p:grpSp>
        <p:nvGrpSpPr>
          <p:cNvPr id="28" name="Group 28"/>
          <p:cNvGrpSpPr/>
          <p:nvPr/>
        </p:nvGrpSpPr>
        <p:grpSpPr>
          <a:xfrm>
            <a:off x="13539416" y="4548414"/>
            <a:ext cx="3659684" cy="918528"/>
            <a:chOff x="0" y="0"/>
            <a:chExt cx="4879578" cy="1224703"/>
          </a:xfrm>
        </p:grpSpPr>
        <p:sp>
          <p:nvSpPr>
            <p:cNvPr id="29" name="Freeform 29"/>
            <p:cNvSpPr/>
            <p:nvPr/>
          </p:nvSpPr>
          <p:spPr>
            <a:xfrm>
              <a:off x="0" y="0"/>
              <a:ext cx="4879579" cy="1224703"/>
            </a:xfrm>
            <a:custGeom>
              <a:avLst/>
              <a:gdLst/>
              <a:ahLst/>
              <a:cxnLst/>
              <a:rect l="l" t="t" r="r" b="b"/>
              <a:pathLst>
                <a:path w="4879579" h="1224703">
                  <a:moveTo>
                    <a:pt x="0" y="0"/>
                  </a:moveTo>
                  <a:lnTo>
                    <a:pt x="4879579" y="0"/>
                  </a:lnTo>
                  <a:lnTo>
                    <a:pt x="4879579" y="1224703"/>
                  </a:lnTo>
                  <a:lnTo>
                    <a:pt x="0" y="1224703"/>
                  </a:lnTo>
                  <a:close/>
                </a:path>
              </a:pathLst>
            </a:custGeom>
            <a:solidFill>
              <a:srgbClr val="000000">
                <a:alpha val="0"/>
              </a:srgbClr>
            </a:solidFill>
          </p:spPr>
          <p:txBody>
            <a:bodyPr/>
            <a:lstStyle/>
            <a:p>
              <a:endParaRPr lang="en-PK"/>
            </a:p>
          </p:txBody>
        </p:sp>
        <p:sp>
          <p:nvSpPr>
            <p:cNvPr id="30" name="TextBox 30"/>
            <p:cNvSpPr txBox="1"/>
            <p:nvPr/>
          </p:nvSpPr>
          <p:spPr>
            <a:xfrm>
              <a:off x="0" y="-95250"/>
              <a:ext cx="4879578" cy="1319953"/>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Bias mitigation and explainability </a:t>
              </a:r>
            </a:p>
          </p:txBody>
        </p:sp>
      </p:grpSp>
      <p:grpSp>
        <p:nvGrpSpPr>
          <p:cNvPr id="31" name="Group 31"/>
          <p:cNvGrpSpPr/>
          <p:nvPr/>
        </p:nvGrpSpPr>
        <p:grpSpPr>
          <a:xfrm>
            <a:off x="9037662" y="6209737"/>
            <a:ext cx="637878" cy="637878"/>
            <a:chOff x="0" y="0"/>
            <a:chExt cx="850503" cy="850503"/>
          </a:xfrm>
        </p:grpSpPr>
        <p:sp>
          <p:nvSpPr>
            <p:cNvPr id="32" name="Freeform 32"/>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F0EAEA"/>
            </a:solidFill>
          </p:spPr>
          <p:txBody>
            <a:bodyPr/>
            <a:lstStyle/>
            <a:p>
              <a:endParaRPr lang="en-PK"/>
            </a:p>
          </p:txBody>
        </p:sp>
      </p:grpSp>
      <p:grpSp>
        <p:nvGrpSpPr>
          <p:cNvPr id="33" name="Group 33"/>
          <p:cNvGrpSpPr/>
          <p:nvPr/>
        </p:nvGrpSpPr>
        <p:grpSpPr>
          <a:xfrm>
            <a:off x="9144000" y="6209737"/>
            <a:ext cx="425202" cy="531614"/>
            <a:chOff x="0" y="0"/>
            <a:chExt cx="566937" cy="708818"/>
          </a:xfrm>
        </p:grpSpPr>
        <p:sp>
          <p:nvSpPr>
            <p:cNvPr id="34" name="Freeform 34"/>
            <p:cNvSpPr/>
            <p:nvPr/>
          </p:nvSpPr>
          <p:spPr>
            <a:xfrm>
              <a:off x="0" y="0"/>
              <a:ext cx="566937" cy="708818"/>
            </a:xfrm>
            <a:custGeom>
              <a:avLst/>
              <a:gdLst/>
              <a:ahLst/>
              <a:cxnLst/>
              <a:rect l="l" t="t" r="r" b="b"/>
              <a:pathLst>
                <a:path w="566937" h="708818">
                  <a:moveTo>
                    <a:pt x="0" y="0"/>
                  </a:moveTo>
                  <a:lnTo>
                    <a:pt x="566937" y="0"/>
                  </a:lnTo>
                  <a:lnTo>
                    <a:pt x="566937" y="708818"/>
                  </a:lnTo>
                  <a:lnTo>
                    <a:pt x="0" y="708818"/>
                  </a:lnTo>
                  <a:close/>
                </a:path>
              </a:pathLst>
            </a:custGeom>
            <a:solidFill>
              <a:srgbClr val="000000">
                <a:alpha val="0"/>
              </a:srgbClr>
            </a:solidFill>
          </p:spPr>
          <p:txBody>
            <a:bodyPr/>
            <a:lstStyle/>
            <a:p>
              <a:endParaRPr lang="en-PK"/>
            </a:p>
          </p:txBody>
        </p:sp>
        <p:sp>
          <p:nvSpPr>
            <p:cNvPr id="35" name="TextBox 35"/>
            <p:cNvSpPr txBox="1"/>
            <p:nvPr/>
          </p:nvSpPr>
          <p:spPr>
            <a:xfrm>
              <a:off x="0" y="57150"/>
              <a:ext cx="566937" cy="651668"/>
            </a:xfrm>
            <a:prstGeom prst="rect">
              <a:avLst/>
            </a:prstGeom>
          </p:spPr>
          <p:txBody>
            <a:bodyPr lIns="0" tIns="0" rIns="0" bIns="0" rtlCol="0" anchor="t"/>
            <a:lstStyle/>
            <a:p>
              <a:pPr algn="ctr">
                <a:lnSpc>
                  <a:spcPts val="3312"/>
                </a:lnSpc>
              </a:pPr>
              <a:r>
                <a:rPr lang="en-US" sz="3312" b="1">
                  <a:solidFill>
                    <a:srgbClr val="61615C"/>
                  </a:solidFill>
                  <a:latin typeface="Tomorrow Bold"/>
                  <a:ea typeface="Tomorrow Bold"/>
                  <a:cs typeface="Tomorrow Bold"/>
                  <a:sym typeface="Tomorrow Bold"/>
                </a:rPr>
                <a:t>3</a:t>
              </a:r>
            </a:p>
          </p:txBody>
        </p:sp>
      </p:grpSp>
      <p:grpSp>
        <p:nvGrpSpPr>
          <p:cNvPr id="36" name="Group 36"/>
          <p:cNvGrpSpPr/>
          <p:nvPr/>
        </p:nvGrpSpPr>
        <p:grpSpPr>
          <a:xfrm>
            <a:off x="9837826" y="6086146"/>
            <a:ext cx="6198269" cy="655205"/>
            <a:chOff x="0" y="0"/>
            <a:chExt cx="8264358" cy="873607"/>
          </a:xfrm>
        </p:grpSpPr>
        <p:sp>
          <p:nvSpPr>
            <p:cNvPr id="37" name="Freeform 37"/>
            <p:cNvSpPr/>
            <p:nvPr/>
          </p:nvSpPr>
          <p:spPr>
            <a:xfrm>
              <a:off x="0" y="0"/>
              <a:ext cx="8264358" cy="873607"/>
            </a:xfrm>
            <a:custGeom>
              <a:avLst/>
              <a:gdLst/>
              <a:ahLst/>
              <a:cxnLst/>
              <a:rect l="l" t="t" r="r" b="b"/>
              <a:pathLst>
                <a:path w="8264358" h="873607">
                  <a:moveTo>
                    <a:pt x="0" y="0"/>
                  </a:moveTo>
                  <a:lnTo>
                    <a:pt x="8264358" y="0"/>
                  </a:lnTo>
                  <a:lnTo>
                    <a:pt x="8264358" y="873607"/>
                  </a:lnTo>
                  <a:lnTo>
                    <a:pt x="0" y="873607"/>
                  </a:lnTo>
                  <a:close/>
                </a:path>
              </a:pathLst>
            </a:custGeom>
            <a:solidFill>
              <a:srgbClr val="000000">
                <a:alpha val="0"/>
              </a:srgbClr>
            </a:solidFill>
          </p:spPr>
          <p:txBody>
            <a:bodyPr/>
            <a:lstStyle/>
            <a:p>
              <a:endParaRPr lang="en-PK"/>
            </a:p>
          </p:txBody>
        </p:sp>
        <p:sp>
          <p:nvSpPr>
            <p:cNvPr id="38" name="TextBox 38"/>
            <p:cNvSpPr txBox="1"/>
            <p:nvPr/>
          </p:nvSpPr>
          <p:spPr>
            <a:xfrm>
              <a:off x="0" y="-19050"/>
              <a:ext cx="8264358" cy="892657"/>
            </a:xfrm>
            <a:prstGeom prst="rect">
              <a:avLst/>
            </a:prstGeom>
          </p:spPr>
          <p:txBody>
            <a:bodyPr lIns="0" tIns="0" rIns="0" bIns="0" rtlCol="0" anchor="t"/>
            <a:lstStyle/>
            <a:p>
              <a:pPr algn="l">
                <a:lnSpc>
                  <a:spcPts val="3812"/>
                </a:lnSpc>
              </a:pPr>
              <a:r>
                <a:rPr lang="en-US" sz="3049" b="1">
                  <a:solidFill>
                    <a:srgbClr val="61615C"/>
                  </a:solidFill>
                  <a:latin typeface="Tomorrow Bold"/>
                  <a:ea typeface="Tomorrow Bold"/>
                  <a:cs typeface="Tomorrow Bold"/>
                  <a:sym typeface="Tomorrow Bold"/>
                </a:rPr>
                <a:t>This project closes these gaps</a:t>
              </a:r>
            </a:p>
          </p:txBody>
        </p:sp>
      </p:grpSp>
      <p:grpSp>
        <p:nvGrpSpPr>
          <p:cNvPr id="39" name="Group 39"/>
          <p:cNvGrpSpPr/>
          <p:nvPr/>
        </p:nvGrpSpPr>
        <p:grpSpPr>
          <a:xfrm>
            <a:off x="9855920" y="6811475"/>
            <a:ext cx="4008540" cy="729274"/>
            <a:chOff x="0" y="0"/>
            <a:chExt cx="5344720" cy="972365"/>
          </a:xfrm>
        </p:grpSpPr>
        <p:sp>
          <p:nvSpPr>
            <p:cNvPr id="40" name="Freeform 40"/>
            <p:cNvSpPr/>
            <p:nvPr/>
          </p:nvSpPr>
          <p:spPr>
            <a:xfrm>
              <a:off x="0" y="0"/>
              <a:ext cx="5344720" cy="972365"/>
            </a:xfrm>
            <a:custGeom>
              <a:avLst/>
              <a:gdLst/>
              <a:ahLst/>
              <a:cxnLst/>
              <a:rect l="l" t="t" r="r" b="b"/>
              <a:pathLst>
                <a:path w="5344720" h="972365">
                  <a:moveTo>
                    <a:pt x="0" y="0"/>
                  </a:moveTo>
                  <a:lnTo>
                    <a:pt x="5344720" y="0"/>
                  </a:lnTo>
                  <a:lnTo>
                    <a:pt x="5344720" y="972365"/>
                  </a:lnTo>
                  <a:lnTo>
                    <a:pt x="0" y="972365"/>
                  </a:lnTo>
                  <a:close/>
                </a:path>
              </a:pathLst>
            </a:custGeom>
            <a:solidFill>
              <a:srgbClr val="000000">
                <a:alpha val="0"/>
              </a:srgbClr>
            </a:solidFill>
          </p:spPr>
          <p:txBody>
            <a:bodyPr/>
            <a:lstStyle/>
            <a:p>
              <a:endParaRPr lang="en-PK"/>
            </a:p>
          </p:txBody>
        </p:sp>
        <p:sp>
          <p:nvSpPr>
            <p:cNvPr id="41" name="TextBox 41"/>
            <p:cNvSpPr txBox="1"/>
            <p:nvPr/>
          </p:nvSpPr>
          <p:spPr>
            <a:xfrm>
              <a:off x="0" y="-95250"/>
              <a:ext cx="5344720" cy="1067615"/>
            </a:xfrm>
            <a:prstGeom prst="rect">
              <a:avLst/>
            </a:prstGeom>
          </p:spPr>
          <p:txBody>
            <a:bodyPr lIns="0" tIns="0" rIns="0" bIns="0" rtlCol="0" anchor="t"/>
            <a:lstStyle/>
            <a:p>
              <a:pPr algn="l">
                <a:lnSpc>
                  <a:spcPts val="3562"/>
                </a:lnSpc>
              </a:pPr>
              <a:r>
                <a:rPr lang="en-US" sz="2187">
                  <a:solidFill>
                    <a:srgbClr val="61615C"/>
                  </a:solidFill>
                  <a:latin typeface="Tomorrow"/>
                  <a:ea typeface="Tomorrow"/>
                  <a:cs typeface="Tomorrow"/>
                  <a:sym typeface="Tomorrow"/>
                </a:rPr>
                <a:t>using NLP + fairness audits.</a:t>
              </a:r>
            </a:p>
          </p:txBody>
        </p:sp>
      </p:grpSp>
      <p:sp>
        <p:nvSpPr>
          <p:cNvPr id="42" name="Freeform 42"/>
          <p:cNvSpPr/>
          <p:nvPr/>
        </p:nvSpPr>
        <p:spPr>
          <a:xfrm>
            <a:off x="0" y="47232"/>
            <a:ext cx="7188348" cy="10239768"/>
          </a:xfrm>
          <a:custGeom>
            <a:avLst/>
            <a:gdLst/>
            <a:ahLst/>
            <a:cxnLst/>
            <a:rect l="l" t="t" r="r" b="b"/>
            <a:pathLst>
              <a:path w="7188348" h="10239768">
                <a:moveTo>
                  <a:pt x="0" y="0"/>
                </a:moveTo>
                <a:lnTo>
                  <a:pt x="7188348" y="0"/>
                </a:lnTo>
                <a:lnTo>
                  <a:pt x="7188348" y="10239768"/>
                </a:lnTo>
                <a:lnTo>
                  <a:pt x="0" y="10239768"/>
                </a:lnTo>
                <a:lnTo>
                  <a:pt x="0" y="0"/>
                </a:lnTo>
                <a:close/>
              </a:path>
            </a:pathLst>
          </a:custGeom>
          <a:blipFill>
            <a:blip r:embed="rId3"/>
            <a:stretch>
              <a:fillRect l="-64725" r="-49082"/>
            </a:stretch>
          </a:blipFill>
        </p:spPr>
        <p:txBody>
          <a:bodyPr/>
          <a:lstStyle/>
          <a:p>
            <a:endParaRPr lang="en-PK"/>
          </a:p>
        </p:txBody>
      </p:sp>
      <p:grpSp>
        <p:nvGrpSpPr>
          <p:cNvPr id="43" name="Group 43"/>
          <p:cNvGrpSpPr/>
          <p:nvPr/>
        </p:nvGrpSpPr>
        <p:grpSpPr>
          <a:xfrm>
            <a:off x="9037662" y="8007474"/>
            <a:ext cx="6998432" cy="1366282"/>
            <a:chOff x="0" y="0"/>
            <a:chExt cx="9331242" cy="1821709"/>
          </a:xfrm>
        </p:grpSpPr>
        <p:sp>
          <p:nvSpPr>
            <p:cNvPr id="44" name="Freeform 44"/>
            <p:cNvSpPr/>
            <p:nvPr/>
          </p:nvSpPr>
          <p:spPr>
            <a:xfrm>
              <a:off x="0" y="0"/>
              <a:ext cx="9331243" cy="1821709"/>
            </a:xfrm>
            <a:custGeom>
              <a:avLst/>
              <a:gdLst/>
              <a:ahLst/>
              <a:cxnLst/>
              <a:rect l="l" t="t" r="r" b="b"/>
              <a:pathLst>
                <a:path w="9331243" h="1821709">
                  <a:moveTo>
                    <a:pt x="0" y="0"/>
                  </a:moveTo>
                  <a:lnTo>
                    <a:pt x="9331243" y="0"/>
                  </a:lnTo>
                  <a:lnTo>
                    <a:pt x="9331243" y="1821709"/>
                  </a:lnTo>
                  <a:lnTo>
                    <a:pt x="0" y="1821709"/>
                  </a:lnTo>
                  <a:close/>
                </a:path>
              </a:pathLst>
            </a:custGeom>
            <a:solidFill>
              <a:srgbClr val="000000">
                <a:alpha val="0"/>
              </a:srgbClr>
            </a:solidFill>
          </p:spPr>
          <p:txBody>
            <a:bodyPr/>
            <a:lstStyle/>
            <a:p>
              <a:endParaRPr lang="en-PK"/>
            </a:p>
          </p:txBody>
        </p:sp>
        <p:sp>
          <p:nvSpPr>
            <p:cNvPr id="45" name="TextBox 45"/>
            <p:cNvSpPr txBox="1"/>
            <p:nvPr/>
          </p:nvSpPr>
          <p:spPr>
            <a:xfrm>
              <a:off x="0" y="-95250"/>
              <a:ext cx="9331242" cy="1916959"/>
            </a:xfrm>
            <a:prstGeom prst="rect">
              <a:avLst/>
            </a:prstGeom>
          </p:spPr>
          <p:txBody>
            <a:bodyPr lIns="0" tIns="0" rIns="0" bIns="0" rtlCol="0" anchor="t"/>
            <a:lstStyle/>
            <a:p>
              <a:pPr algn="l">
                <a:lnSpc>
                  <a:spcPts val="3561"/>
                </a:lnSpc>
              </a:pPr>
              <a:r>
                <a:rPr lang="en-US" sz="2187">
                  <a:solidFill>
                    <a:srgbClr val="61615C"/>
                  </a:solidFill>
                  <a:latin typeface="Tomorrow"/>
                  <a:ea typeface="Tomorrow"/>
                  <a:cs typeface="Tomorrow"/>
                  <a:sym typeface="Tomorrow"/>
                </a:rPr>
                <a:t> </a:t>
              </a:r>
              <a:r>
                <a:rPr lang="en-US" sz="2187" b="1">
                  <a:solidFill>
                    <a:srgbClr val="61615C"/>
                  </a:solidFill>
                  <a:latin typeface="Tomorrow Bold"/>
                  <a:ea typeface="Tomorrow Bold"/>
                  <a:cs typeface="Tomorrow Bold"/>
                  <a:sym typeface="Tomorrow Bold"/>
                </a:rPr>
                <a:t>Research Question Example:</a:t>
              </a:r>
            </a:p>
            <a:p>
              <a:pPr algn="l">
                <a:lnSpc>
                  <a:spcPts val="3562"/>
                </a:lnSpc>
              </a:pPr>
              <a:r>
                <a:rPr lang="en-US" sz="2187">
                  <a:solidFill>
                    <a:srgbClr val="61615C"/>
                  </a:solidFill>
                  <a:latin typeface="Tomorrow"/>
                  <a:ea typeface="Tomorrow"/>
                  <a:cs typeface="Tomorrow"/>
                  <a:sym typeface="Tomorrow"/>
                </a:rPr>
                <a:t> “How effective is AI in reducing bias and increasing accuracy compared to human screening?”</a:t>
              </a:r>
            </a:p>
          </p:txBody>
        </p:sp>
      </p:grpSp>
    </p:spTree>
  </p:cSld>
  <p:clrMapOvr>
    <a:masterClrMapping/>
  </p:clrMapOvr>
  <p:transition spd="slow">
    <p:cove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1455</Words>
  <Application>Microsoft Macintosh PowerPoint</Application>
  <PresentationFormat>Custom</PresentationFormat>
  <Paragraphs>186</Paragraphs>
  <Slides>18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Tomorrow</vt:lpstr>
      <vt:lpstr>Arial</vt:lpstr>
      <vt:lpstr>Tomorrow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AI-Powered-Resume-Screening.pptx</dc:title>
  <cp:lastModifiedBy>Hamza, Muhammad Ameer (Student)</cp:lastModifiedBy>
  <cp:revision>1</cp:revision>
  <dcterms:created xsi:type="dcterms:W3CDTF">2006-08-16T00:00:00Z</dcterms:created>
  <dcterms:modified xsi:type="dcterms:W3CDTF">2025-07-15T00:23:33Z</dcterms:modified>
  <dc:identifier>DAGimCS8q7Y</dc:identifier>
</cp:coreProperties>
</file>

<file path=docProps/thumbnail.jpeg>
</file>